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37" r:id="rId17"/>
    <p:sldId id="257" r:id="rId18"/>
    <p:sldId id="266" r:id="rId19"/>
    <p:sldId id="259" r:id="rId20"/>
    <p:sldId id="258" r:id="rId21"/>
    <p:sldId id="261" r:id="rId22"/>
    <p:sldId id="264" r:id="rId23"/>
    <p:sldId id="267" r:id="rId24"/>
    <p:sldId id="333" r:id="rId25"/>
    <p:sldId id="262" r:id="rId26"/>
    <p:sldId id="263" r:id="rId27"/>
    <p:sldId id="334" r:id="rId28"/>
    <p:sldId id="278" r:id="rId29"/>
    <p:sldId id="335" r:id="rId30"/>
    <p:sldId id="265" r:id="rId31"/>
    <p:sldId id="352" r:id="rId32"/>
    <p:sldId id="273" r:id="rId33"/>
    <p:sldId id="274" r:id="rId34"/>
    <p:sldId id="276" r:id="rId35"/>
    <p:sldId id="275" r:id="rId36"/>
    <p:sldId id="279" r:id="rId37"/>
    <p:sldId id="315" r:id="rId38"/>
    <p:sldId id="268" r:id="rId39"/>
    <p:sldId id="269" r:id="rId40"/>
    <p:sldId id="336" r:id="rId41"/>
    <p:sldId id="270" r:id="rId42"/>
    <p:sldId id="271" r:id="rId43"/>
    <p:sldId id="280" r:id="rId44"/>
    <p:sldId id="272" r:id="rId45"/>
    <p:sldId id="314" r:id="rId46"/>
    <p:sldId id="330" r:id="rId47"/>
    <p:sldId id="281" r:id="rId48"/>
    <p:sldId id="282" r:id="rId49"/>
    <p:sldId id="284" r:id="rId50"/>
    <p:sldId id="285" r:id="rId51"/>
    <p:sldId id="289" r:id="rId52"/>
    <p:sldId id="353" r:id="rId53"/>
    <p:sldId id="291" r:id="rId54"/>
    <p:sldId id="292" r:id="rId55"/>
    <p:sldId id="293" r:id="rId56"/>
    <p:sldId id="294" r:id="rId57"/>
    <p:sldId id="300" r:id="rId58"/>
    <p:sldId id="303" r:id="rId59"/>
    <p:sldId id="301" r:id="rId60"/>
    <p:sldId id="302" r:id="rId61"/>
    <p:sldId id="361" r:id="rId62"/>
    <p:sldId id="362" r:id="rId63"/>
    <p:sldId id="355" r:id="rId64"/>
    <p:sldId id="356" r:id="rId65"/>
    <p:sldId id="357" r:id="rId66"/>
    <p:sldId id="360" r:id="rId67"/>
    <p:sldId id="358" r:id="rId68"/>
    <p:sldId id="359" r:id="rId69"/>
  </p:sldIdLst>
  <p:sldSz cx="9144000" cy="6858000" type="screen4x3"/>
  <p:notesSz cx="9223375" cy="7010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43" autoAdjust="0"/>
  </p:normalViewPr>
  <p:slideViewPr>
    <p:cSldViewPr>
      <p:cViewPr varScale="1">
        <p:scale>
          <a:sx n="69" d="100"/>
          <a:sy n="69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3578"/>
    </p:cViewPr>
  </p:sorterViewPr>
  <p:notesViewPr>
    <p:cSldViewPr>
      <p:cViewPr varScale="1">
        <p:scale>
          <a:sx n="70" d="100"/>
          <a:sy n="70" d="100"/>
        </p:scale>
        <p:origin x="-2766" y="-108"/>
      </p:cViewPr>
      <p:guideLst>
        <p:guide orient="horz" pos="2208"/>
        <p:guide pos="29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24445" y="1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A2FD6-C7D8-4B94-9693-596971571509}" type="datetimeFigureOut">
              <a:rPr lang="en-US" smtClean="0"/>
              <a:pPr/>
              <a:t>5/2/2017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443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24445" y="6658443"/>
            <a:ext cx="399679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36961C-B51F-4A5C-A735-2B60FCD078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8555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24445" y="0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742A25-4E9C-43E3-AE79-619D1C768383}" type="datetimeFigureOut">
              <a:rPr lang="en-US"/>
              <a:pPr>
                <a:defRPr/>
              </a:pPr>
              <a:t>5/2/2017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908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2338" y="3329940"/>
            <a:ext cx="737870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24445" y="6658664"/>
            <a:ext cx="3996796" cy="3505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85F9586-D94D-4782-890B-9A47B8089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510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42F50C-778F-49D2-9AE1-92154EC1A1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3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42F50C-778F-49D2-9AE1-92154EC1A1C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588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1BECE5-C71F-4D31-8E22-81BD4597C14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803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1D3930-B6C3-40D2-913C-88262180CA7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442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9D099F8-108B-44F9-B7D2-8BDC663DF3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32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CF5F6-39AA-493A-A320-2D4A36EA1CC7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D7A08-E524-4553-9EA1-930B0D81B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FE7DE-F729-4DF0-9DDA-4B62C7F2F079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CAE57-4866-4811-864A-1F139A569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9796-2D76-4545-9718-B5D0F81DA249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89427-144B-478C-8F6F-4BF2297681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BAC3D-4724-41A6-9724-59A632ADA0E0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2331E-0FBA-4B00-8531-F802C65B3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0F4D8-3ACC-4BE7-A160-69481BADF72F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59CD4-0ED4-4996-AC05-B078C17BD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947C7-464F-4708-AA6C-5C7967E6FA38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2509-4DBB-488C-893E-C6B55FD6E4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D3798-A548-4F2E-91BA-43570E68EB9E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A5FE6-AAFF-46C3-B8E0-C1E998070C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51247-3065-430A-886B-C6509C054D0B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C41D5-3288-4F6B-AEF4-57793D895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DE2B7-668A-4810-87C2-1579DF1533E3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F70EB-09F9-445D-B6CC-833D914F8E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6D483-07A7-4FFE-89E2-1646E41186C1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7E242-E865-49D4-909D-C5F711C796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ECA91-F764-43E8-B17F-03E25FC404E9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9E26C-8743-449C-99C2-FAC77662F9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2B6EBF5-6B78-44B3-9318-32A2CBDB65BA}" type="datetime1">
              <a:rPr lang="en-US" smtClean="0"/>
              <a:pPr>
                <a:defRPr/>
              </a:pPr>
              <a:t>5/2/2017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62FF6F-4C8B-49B4-837E-10BAC9C85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9</a:t>
            </a:r>
            <a:br>
              <a:rPr lang="en-US" dirty="0" smtClean="0"/>
            </a:br>
            <a:r>
              <a:rPr lang="en-US" dirty="0" smtClean="0"/>
              <a:t>Solutions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D7A08-E524-4553-9EA1-930B0D81BFF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b="1" dirty="0" smtClean="0"/>
              <a:t>Molarity (M) </a:t>
            </a:r>
            <a:r>
              <a:rPr lang="en-US" dirty="0" smtClean="0"/>
              <a:t> is the number of moles of solute dissolved in one liter of solution</a:t>
            </a:r>
          </a:p>
          <a:p>
            <a:r>
              <a:rPr lang="en-US" dirty="0" smtClean="0"/>
              <a:t>A measurement of the concentration of solute to solvent in a solution.  </a:t>
            </a:r>
          </a:p>
          <a:p>
            <a:r>
              <a:rPr lang="en-US" b="1" dirty="0" smtClean="0"/>
              <a:t>To calculate the  molarity of a solution, divide the moles of solute by the volume of the solution. </a:t>
            </a:r>
          </a:p>
          <a:p>
            <a:pPr marL="0" indent="0">
              <a:buNone/>
            </a:pP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Molarity is also known as molar concentration </a:t>
            </a:r>
          </a:p>
          <a:p>
            <a:endParaRPr lang="en-US" dirty="0" smtClean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4682548"/>
            <a:ext cx="6630365" cy="10668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8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08709" y="670719"/>
                <a:ext cx="8763000" cy="5562600"/>
              </a:xfrm>
            </p:spPr>
            <p:txBody>
              <a:bodyPr/>
              <a:lstStyle/>
              <a:p>
                <a:pPr marL="0" indent="0">
                  <a:buNone/>
                </a:pPr>
                <a:endParaRPr lang="en-US" b="1" dirty="0" smtClean="0"/>
              </a:p>
              <a:p>
                <a:endParaRPr lang="en-US" b="1" dirty="0" smtClean="0"/>
              </a:p>
              <a:p>
                <a:r>
                  <a:rPr lang="en-US" dirty="0" smtClean="0"/>
                  <a:t> Recall that</a:t>
                </a:r>
              </a:p>
              <a:p>
                <a:r>
                  <a:rPr lang="en-US" dirty="0" smtClean="0"/>
                  <a:t>1 mole = molar mass g</a:t>
                </a:r>
              </a:p>
              <a:p>
                <a:r>
                  <a:rPr lang="en-US" dirty="0" smtClean="0"/>
                  <a:t>1 Liter = 1000 mL</a:t>
                </a:r>
              </a:p>
              <a:p>
                <a:r>
                  <a:rPr lang="en-US" dirty="0" smtClean="0"/>
                  <a:t>You may have to convert amounts given in the problem to a useable unit or rearrange the equation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𝐿𝑖𝑡𝑒𝑟𝑠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𝑀𝑜𝑙𝑎𝑟𝑖𝑡𝑦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𝑚𝑜𝑙𝑒𝑠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𝐿𝑖𝑡𝑒𝑟𝑠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𝑀𝑜𝑙𝑒𝑠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𝑀𝑜𝑙𝑎𝑟𝑖𝑡𝑦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8709" y="670719"/>
                <a:ext cx="8763000" cy="5562600"/>
              </a:xfrm>
              <a:blipFill>
                <a:blip r:embed="rId2"/>
                <a:stretch>
                  <a:fillRect l="-1599" b="-67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89635" y="990600"/>
            <a:ext cx="6630365" cy="10668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12096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4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 saline solution contains 0.95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in exactly 100 mL of solution.  What is the molarity of the solution?</a:t>
            </a:r>
          </a:p>
          <a:p>
            <a:pPr lvl="1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Need moles of solute, so turn grams to moles</a:t>
            </a: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0.95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x _________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liters of solution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100 ml x ______   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Molarity  =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676400"/>
            <a:ext cx="3962400" cy="63753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743200"/>
            <a:ext cx="1600200" cy="79450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67200" y="2819400"/>
            <a:ext cx="2667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0.016 mol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4343400"/>
            <a:ext cx="1143000" cy="73559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200400" y="4343400"/>
            <a:ext cx="2362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0.100 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5638800"/>
            <a:ext cx="2230902" cy="8382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4800600" y="58674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0.16 M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6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500" dirty="0" smtClean="0"/>
              <a:t>A solution has a volume of 2.50 L and contains 159g </a:t>
            </a:r>
            <a:r>
              <a:rPr lang="en-US" sz="2500" dirty="0" err="1" smtClean="0"/>
              <a:t>NaCl</a:t>
            </a:r>
            <a:r>
              <a:rPr lang="en-US" sz="2500" dirty="0" smtClean="0"/>
              <a:t>.  What is the molarity of the solution?</a:t>
            </a:r>
          </a:p>
          <a:p>
            <a:pPr lvl="1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Need moles of solute, so turn grams to moles</a:t>
            </a:r>
          </a:p>
          <a:p>
            <a:pPr lvl="1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0159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x _________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Molarity  =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676400"/>
            <a:ext cx="3962400" cy="63753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743200"/>
            <a:ext cx="1600200" cy="794505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4267200" y="2819400"/>
            <a:ext cx="2667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2.72 mol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572000" y="38100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1.09 M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3729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657600"/>
            <a:ext cx="2050366" cy="8382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2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What mass of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is needed to make a 2.25 M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solution with a volume of 500 mL?</a:t>
            </a:r>
          </a:p>
          <a:p>
            <a:pPr lvl="1"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Need liters of solution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500 ml x ______   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Molarity  x Liters = moles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2.25 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0.500 L = 1.13 mol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15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Turn mole to grams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1.13 mol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</a:p>
          <a:p>
            <a:pPr lvl="1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0600" y="1676400"/>
            <a:ext cx="3962400" cy="637535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2743200"/>
            <a:ext cx="1143000" cy="735594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3276600" y="2819400"/>
            <a:ext cx="2362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0.500 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5486400"/>
            <a:ext cx="1844040" cy="838200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257800" y="5638800"/>
            <a:ext cx="2209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66.0 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NaCl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0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83346"/>
            <a:ext cx="8229600" cy="792162"/>
          </a:xfrm>
        </p:spPr>
        <p:txBody>
          <a:bodyPr/>
          <a:lstStyle/>
          <a:p>
            <a:r>
              <a:rPr lang="en-US" dirty="0" smtClean="0"/>
              <a:t>Molarity Example 4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07818" y="875508"/>
                <a:ext cx="8686800" cy="5480842"/>
              </a:xfrm>
            </p:spPr>
            <p:txBody>
              <a:bodyPr/>
              <a:lstStyle/>
              <a:p>
                <a:r>
                  <a:rPr lang="en-US" dirty="0" smtClean="0"/>
                  <a:t>What volume in </a:t>
                </a:r>
                <a:r>
                  <a:rPr lang="en-US" dirty="0" err="1" smtClean="0"/>
                  <a:t>mililiters</a:t>
                </a:r>
                <a:r>
                  <a:rPr lang="en-US" dirty="0" smtClean="0"/>
                  <a:t> of solution is needed to make a 0.250 M with 86.4 g Na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SO</a:t>
                </a:r>
                <a:r>
                  <a:rPr lang="en-US" baseline="-25000" dirty="0" smtClean="0"/>
                  <a:t>4</a:t>
                </a:r>
                <a:r>
                  <a:rPr lang="en-US" dirty="0" smtClean="0"/>
                  <a:t>?</a:t>
                </a:r>
              </a:p>
              <a:p>
                <a:pPr lvl="1"/>
                <a:r>
                  <a:rPr lang="en-US" dirty="0" smtClean="0"/>
                  <a:t>Turn grams to moles</a:t>
                </a:r>
              </a:p>
              <a:p>
                <a:pPr marL="457200" lvl="1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86.4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m:rPr>
                        <m:nor/>
                      </m:rPr>
                      <a:rPr lang="en-US" dirty="0"/>
                      <m:t>Na</m:t>
                    </m:r>
                    <m:r>
                      <m:rPr>
                        <m:nor/>
                      </m:rPr>
                      <a:rPr lang="en-US" baseline="-25000" dirty="0"/>
                      <m:t>2</m:t>
                    </m:r>
                    <m:r>
                      <m:rPr>
                        <m:nor/>
                      </m:rPr>
                      <a:rPr lang="en-US" dirty="0"/>
                      <m:t>SO</m:t>
                    </m:r>
                    <m:r>
                      <m:rPr>
                        <m:nor/>
                      </m:rPr>
                      <a:rPr lang="en-US" baseline="-25000" dirty="0"/>
                      <m:t>4</m:t>
                    </m:r>
                    <m:f>
                      <m:fPr>
                        <m:ctrlPr>
                          <a:rPr lang="en-US" i="1" baseline="-25000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b="0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mole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Na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dirty="0"/>
                          <m:t>SO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b="0" i="0" dirty="0" smtClean="0"/>
                          <m:t>142.05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g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 </m:t>
                        </m:r>
                        <m:r>
                          <m:rPr>
                            <m:nor/>
                          </m:rPr>
                          <a:rPr lang="en-US" b="0" i="0" dirty="0" smtClean="0"/>
                          <m:t>Na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2</m:t>
                        </m:r>
                        <m:r>
                          <m:rPr>
                            <m:nor/>
                          </m:rPr>
                          <a:rPr lang="en-US" dirty="0"/>
                          <m:t>SO</m:t>
                        </m:r>
                        <m:r>
                          <m:rPr>
                            <m:nor/>
                          </m:rPr>
                          <a:rPr lang="en-US" baseline="-25000" dirty="0"/>
                          <m:t>4</m:t>
                        </m:r>
                      </m:den>
                    </m:f>
                  </m:oMath>
                </a14:m>
                <a:r>
                  <a:rPr lang="en-US" dirty="0" smtClean="0"/>
                  <a:t>=0.608 mole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/>
                      <m:t>Na</m:t>
                    </m:r>
                    <m:r>
                      <m:rPr>
                        <m:nor/>
                      </m:rPr>
                      <a:rPr lang="en-US" baseline="-25000" dirty="0"/>
                      <m:t>2</m:t>
                    </m:r>
                    <m:r>
                      <m:rPr>
                        <m:nor/>
                      </m:rPr>
                      <a:rPr lang="en-US" dirty="0"/>
                      <m:t>SO</m:t>
                    </m:r>
                    <m:r>
                      <m:rPr>
                        <m:nor/>
                      </m:rPr>
                      <a:rPr lang="en-US" baseline="-25000" dirty="0"/>
                      <m:t>4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Use molarity and moles to find volume</a:t>
                </a:r>
              </a:p>
              <a:p>
                <a:pPr marL="457200" lvl="1" indent="0">
                  <a:buNone/>
                </a:pPr>
                <a:r>
                  <a:rPr lang="en-US" dirty="0" smtClean="0"/>
                  <a:t>L = M x mole =  0.250 M x 0.608 mole = 0.152 L</a:t>
                </a:r>
              </a:p>
              <a:p>
                <a:pPr lvl="1"/>
                <a:r>
                  <a:rPr lang="en-US" dirty="0" smtClean="0"/>
                  <a:t>Convert volume from L to mL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0.152 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×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1000 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𝑚𝐿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=152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𝑚𝐿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7818" y="875508"/>
                <a:ext cx="8686800" cy="5480842"/>
              </a:xfrm>
              <a:blipFill>
                <a:blip r:embed="rId2"/>
                <a:stretch>
                  <a:fillRect l="-1614" t="-1446" r="-2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962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10</a:t>
            </a:r>
            <a:br>
              <a:rPr lang="en-US" dirty="0" smtClean="0"/>
            </a:br>
            <a:r>
              <a:rPr lang="en-US" dirty="0" smtClean="0"/>
              <a:t>Acids, Bases, and Salts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Chapter 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9D7A08-E524-4553-9EA1-930B0D81BFF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0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457200" y="120105"/>
            <a:ext cx="8229600" cy="884238"/>
          </a:xfrm>
        </p:spPr>
        <p:txBody>
          <a:bodyPr/>
          <a:lstStyle/>
          <a:p>
            <a:r>
              <a:rPr lang="en-US" dirty="0" smtClean="0"/>
              <a:t>19.1 Acid- Base Theories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105400"/>
          </a:xfrm>
        </p:spPr>
        <p:txBody>
          <a:bodyPr/>
          <a:lstStyle/>
          <a:p>
            <a:r>
              <a:rPr lang="en-US" sz="2300" u="sng" dirty="0" smtClean="0"/>
              <a:t>Properties of Acids</a:t>
            </a:r>
          </a:p>
          <a:p>
            <a:pPr lvl="1"/>
            <a:r>
              <a:rPr lang="en-US" sz="2300" dirty="0" smtClean="0"/>
              <a:t>Taste sour</a:t>
            </a:r>
          </a:p>
          <a:p>
            <a:pPr lvl="1"/>
            <a:r>
              <a:rPr lang="en-US" sz="2300" dirty="0" smtClean="0"/>
              <a:t>React with metals to form H</a:t>
            </a:r>
            <a:r>
              <a:rPr lang="en-US" sz="2300" baseline="-25000" dirty="0" smtClean="0"/>
              <a:t>2</a:t>
            </a:r>
            <a:r>
              <a:rPr lang="en-US" sz="2300" dirty="0" smtClean="0"/>
              <a:t> gas</a:t>
            </a:r>
          </a:p>
          <a:p>
            <a:pPr lvl="1"/>
            <a:r>
              <a:rPr lang="en-US" sz="2300" dirty="0" smtClean="0"/>
              <a:t>Turns blue litmus paper RED</a:t>
            </a:r>
          </a:p>
          <a:p>
            <a:r>
              <a:rPr lang="en-US" sz="2300" u="sng" dirty="0" smtClean="0"/>
              <a:t>Properties of Bases</a:t>
            </a:r>
          </a:p>
          <a:p>
            <a:pPr lvl="1"/>
            <a:r>
              <a:rPr lang="en-US" sz="2300" dirty="0"/>
              <a:t>Taste bitter </a:t>
            </a:r>
          </a:p>
          <a:p>
            <a:pPr lvl="1"/>
            <a:r>
              <a:rPr lang="en-US" sz="2300" dirty="0"/>
              <a:t>feel </a:t>
            </a:r>
            <a:r>
              <a:rPr lang="en-US" sz="2300" dirty="0" smtClean="0"/>
              <a:t>slippery</a:t>
            </a:r>
          </a:p>
          <a:p>
            <a:pPr lvl="1"/>
            <a:r>
              <a:rPr lang="en-US" sz="2300" dirty="0" smtClean="0"/>
              <a:t>Turns </a:t>
            </a:r>
            <a:r>
              <a:rPr lang="en-US" sz="2300" dirty="0"/>
              <a:t>red litmus paper BLUE</a:t>
            </a:r>
          </a:p>
          <a:p>
            <a:r>
              <a:rPr lang="en-US" sz="2300" u="sng" dirty="0" smtClean="0"/>
              <a:t>BOTH</a:t>
            </a:r>
          </a:p>
          <a:p>
            <a:pPr lvl="1"/>
            <a:r>
              <a:rPr lang="en-US" sz="2300" dirty="0" smtClean="0"/>
              <a:t>Can be strong or weak electrolytes in aqueous solutions</a:t>
            </a:r>
          </a:p>
          <a:p>
            <a:pPr lvl="1"/>
            <a:r>
              <a:rPr lang="en-US" sz="2300" dirty="0" smtClean="0"/>
              <a:t>React with the other to produce salt</a:t>
            </a:r>
            <a:r>
              <a:rPr lang="en-US" sz="2300" dirty="0"/>
              <a:t> </a:t>
            </a:r>
            <a:r>
              <a:rPr lang="en-US" sz="2300" dirty="0" smtClean="0"/>
              <a:t>(an ionic compound) and water</a:t>
            </a:r>
          </a:p>
          <a:p>
            <a:pPr lvl="1"/>
            <a:r>
              <a:rPr lang="en-US" sz="2300" dirty="0" smtClean="0"/>
              <a:t>Are corrosive </a:t>
            </a:r>
          </a:p>
          <a:p>
            <a:pPr lvl="1"/>
            <a:r>
              <a:rPr lang="en-US" sz="2300" dirty="0" smtClean="0"/>
              <a:t>Change the color of indicators</a:t>
            </a:r>
          </a:p>
          <a:p>
            <a:pPr lvl="1"/>
            <a:endParaRPr lang="en-US" sz="2700" dirty="0" smtClean="0"/>
          </a:p>
          <a:p>
            <a:pPr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Examples</a:t>
            </a:r>
          </a:p>
        </p:txBody>
      </p:sp>
      <p:sp>
        <p:nvSpPr>
          <p:cNvPr id="17410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Acid:  citric acid</a:t>
            </a:r>
          </a:p>
          <a:p>
            <a:endParaRPr lang="en-US" smtClean="0"/>
          </a:p>
        </p:txBody>
      </p:sp>
      <p:sp>
        <p:nvSpPr>
          <p:cNvPr id="17411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Base:  milk of magnesia</a:t>
            </a:r>
          </a:p>
          <a:p>
            <a:pPr>
              <a:buFont typeface="Arial" charset="0"/>
              <a:buNone/>
            </a:pPr>
            <a:r>
              <a:rPr lang="en-US" smtClean="0"/>
              <a:t>Magnesium hydroxide</a:t>
            </a:r>
          </a:p>
        </p:txBody>
      </p:sp>
      <p:pic>
        <p:nvPicPr>
          <p:cNvPr id="17412" name="Picture 6" descr="citric acid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14600"/>
            <a:ext cx="33178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7" descr="mild of magnesi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743200"/>
            <a:ext cx="2924175" cy="301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02509-4DBB-488C-893E-C6B55FD6E4B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Types of acids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r>
              <a:rPr lang="en-US" sz="2600" u="sng" dirty="0" smtClean="0"/>
              <a:t>Monoprotic acids </a:t>
            </a:r>
            <a:r>
              <a:rPr lang="en-US" sz="2600" dirty="0" smtClean="0"/>
              <a:t>are acids that contain one </a:t>
            </a:r>
            <a:r>
              <a:rPr lang="en-US" sz="2600" dirty="0" err="1" smtClean="0"/>
              <a:t>ionizable</a:t>
            </a:r>
            <a:r>
              <a:rPr lang="en-US" sz="2600" dirty="0" smtClean="0"/>
              <a:t> hydrogen.</a:t>
            </a:r>
          </a:p>
          <a:p>
            <a:pPr lvl="1" algn="ctr">
              <a:buFont typeface="Arial" charset="0"/>
              <a:buNone/>
            </a:pPr>
            <a:r>
              <a:rPr lang="en-US" sz="2600" dirty="0" smtClean="0"/>
              <a:t>Nitric acid:  HNO</a:t>
            </a:r>
            <a:r>
              <a:rPr lang="en-US" sz="2600" baseline="-25000" dirty="0" smtClean="0"/>
              <a:t>3</a:t>
            </a:r>
          </a:p>
          <a:p>
            <a:pPr lvl="1" algn="ctr">
              <a:buFont typeface="Arial" charset="0"/>
              <a:buNone/>
            </a:pPr>
            <a:endParaRPr lang="en-US" sz="2600" baseline="-25000" dirty="0" smtClean="0"/>
          </a:p>
          <a:p>
            <a:r>
              <a:rPr lang="en-US" sz="2600" u="sng" dirty="0" smtClean="0"/>
              <a:t>Diprotic acids </a:t>
            </a:r>
            <a:r>
              <a:rPr lang="en-US" sz="2600" dirty="0" smtClean="0"/>
              <a:t>are acids that contain two </a:t>
            </a:r>
            <a:r>
              <a:rPr lang="en-US" sz="2600" dirty="0" err="1" smtClean="0"/>
              <a:t>ionizable</a:t>
            </a:r>
            <a:r>
              <a:rPr lang="en-US" sz="2600" dirty="0" smtClean="0"/>
              <a:t> hydrogens.</a:t>
            </a:r>
          </a:p>
          <a:p>
            <a:pPr algn="ctr">
              <a:buFont typeface="Arial" charset="0"/>
              <a:buNone/>
            </a:pPr>
            <a:r>
              <a:rPr lang="en-US" sz="2600" dirty="0" smtClean="0"/>
              <a:t>Sulfuric acid:  H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SO</a:t>
            </a:r>
            <a:r>
              <a:rPr lang="en-US" sz="2600" baseline="-25000" dirty="0" smtClean="0"/>
              <a:t>4</a:t>
            </a:r>
          </a:p>
          <a:p>
            <a:pPr algn="ctr">
              <a:buFont typeface="Arial" charset="0"/>
              <a:buNone/>
            </a:pPr>
            <a:endParaRPr lang="en-US" sz="2600" baseline="-25000" dirty="0" smtClean="0"/>
          </a:p>
          <a:p>
            <a:r>
              <a:rPr lang="en-US" sz="2600" u="sng" dirty="0" smtClean="0"/>
              <a:t>Triprotic acids </a:t>
            </a:r>
            <a:r>
              <a:rPr lang="en-US" sz="2600" dirty="0" smtClean="0"/>
              <a:t>are acids that contain three </a:t>
            </a:r>
            <a:r>
              <a:rPr lang="en-US" sz="2600" dirty="0" err="1" smtClean="0"/>
              <a:t>ionizable</a:t>
            </a:r>
            <a:r>
              <a:rPr lang="en-US" sz="2600" dirty="0" smtClean="0"/>
              <a:t> hydrogens.</a:t>
            </a:r>
          </a:p>
          <a:p>
            <a:pPr algn="ctr">
              <a:buFont typeface="Arial" charset="0"/>
              <a:buNone/>
            </a:pPr>
            <a:r>
              <a:rPr lang="en-US" sz="2600" dirty="0" smtClean="0"/>
              <a:t>Phosphoric acid:  H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PO</a:t>
            </a:r>
            <a:r>
              <a:rPr lang="en-US" sz="2600" baseline="-25000" dirty="0" smtClean="0"/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344" y="304800"/>
            <a:ext cx="7886700" cy="576162"/>
          </a:xfrm>
        </p:spPr>
        <p:txBody>
          <a:bodyPr/>
          <a:lstStyle/>
          <a:p>
            <a:pPr algn="ctr"/>
            <a:r>
              <a:rPr lang="en-US" b="1" dirty="0" smtClean="0"/>
              <a:t>Solubility Terminology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43" y="1066800"/>
            <a:ext cx="8605502" cy="5562600"/>
          </a:xfrm>
        </p:spPr>
        <p:txBody>
          <a:bodyPr>
            <a:noAutofit/>
          </a:bodyPr>
          <a:lstStyle/>
          <a:p>
            <a:r>
              <a:rPr lang="en-US" sz="2600" dirty="0" smtClean="0"/>
              <a:t>When </a:t>
            </a:r>
            <a:r>
              <a:rPr lang="en-US" sz="2600" dirty="0"/>
              <a:t>a solution can have solute added and </a:t>
            </a:r>
            <a:r>
              <a:rPr lang="en-US" sz="2600" dirty="0" smtClean="0"/>
              <a:t>dissolved, the</a:t>
            </a:r>
            <a:r>
              <a:rPr lang="en-US" sz="2600" dirty="0"/>
              <a:t> solution </a:t>
            </a:r>
            <a:r>
              <a:rPr lang="en-US" sz="2600" dirty="0" smtClean="0"/>
              <a:t>is </a:t>
            </a:r>
            <a:r>
              <a:rPr lang="en-US" sz="2600" u="sng" dirty="0" smtClean="0"/>
              <a:t>unsaturated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Example:  Lemonade with no or little sugar </a:t>
            </a:r>
          </a:p>
          <a:p>
            <a:r>
              <a:rPr lang="en-US" sz="2600" dirty="0" smtClean="0"/>
              <a:t>When </a:t>
            </a:r>
            <a:r>
              <a:rPr lang="en-US" sz="2600" dirty="0"/>
              <a:t>a solution cannot have solute added and dissolved, </a:t>
            </a:r>
            <a:r>
              <a:rPr lang="en-US" sz="2600" dirty="0" smtClean="0"/>
              <a:t>the solution</a:t>
            </a:r>
            <a:r>
              <a:rPr lang="en-US" sz="2600" dirty="0"/>
              <a:t> is </a:t>
            </a:r>
            <a:r>
              <a:rPr lang="en-US" sz="2600" u="sng" dirty="0" smtClean="0"/>
              <a:t>saturated</a:t>
            </a:r>
          </a:p>
          <a:p>
            <a:pPr lvl="1"/>
            <a:r>
              <a:rPr lang="en-US" sz="2600" dirty="0" smtClean="0"/>
              <a:t>Example: </a:t>
            </a:r>
            <a:r>
              <a:rPr lang="en-US" sz="2600" dirty="0"/>
              <a:t>Lemonade with </a:t>
            </a:r>
            <a:r>
              <a:rPr lang="en-US" sz="2600" dirty="0" smtClean="0"/>
              <a:t>perfect amount of sugar</a:t>
            </a:r>
            <a:endParaRPr lang="en-US" sz="2600" dirty="0"/>
          </a:p>
          <a:p>
            <a:r>
              <a:rPr lang="en-US" sz="2600" u="sng" dirty="0" smtClean="0"/>
              <a:t>Super saturated</a:t>
            </a:r>
            <a:r>
              <a:rPr lang="en-US" sz="2600" dirty="0" smtClean="0"/>
              <a:t> solution</a:t>
            </a:r>
            <a:r>
              <a:rPr lang="en-US" sz="2600" dirty="0"/>
              <a:t> is </a:t>
            </a:r>
            <a:r>
              <a:rPr lang="en-US" sz="2600" dirty="0" smtClean="0"/>
              <a:t>when a</a:t>
            </a:r>
            <a:r>
              <a:rPr lang="en-US" sz="2600" dirty="0"/>
              <a:t> solution that contains more of the dissolved material than could be dissolved by the solvent under normal circumstances</a:t>
            </a:r>
            <a:r>
              <a:rPr lang="en-US" sz="2600" dirty="0" smtClean="0"/>
              <a:t>.</a:t>
            </a:r>
          </a:p>
          <a:p>
            <a:pPr lvl="1"/>
            <a:r>
              <a:rPr lang="en-US" sz="2600" dirty="0" smtClean="0"/>
              <a:t>Can have some of the solute fall out of the solution and form crystals</a:t>
            </a:r>
          </a:p>
          <a:p>
            <a:pPr lvl="1"/>
            <a:r>
              <a:rPr lang="en-US" sz="2600" dirty="0" smtClean="0"/>
              <a:t>Examples:  Lemonade with solid sugar left at the bottom of the picture.</a:t>
            </a:r>
          </a:p>
        </p:txBody>
      </p:sp>
    </p:spTree>
    <p:extLst>
      <p:ext uri="{BB962C8B-B14F-4D97-AF65-F5344CB8AC3E}">
        <p14:creationId xmlns:p14="http://schemas.microsoft.com/office/powerpoint/2010/main" val="429065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042" y="0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Arrhenius Acids and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382" y="609600"/>
            <a:ext cx="8720919" cy="5410200"/>
          </a:xfrm>
        </p:spPr>
        <p:txBody>
          <a:bodyPr/>
          <a:lstStyle/>
          <a:p>
            <a:r>
              <a:rPr lang="en-US" sz="2600" dirty="0" err="1" smtClean="0"/>
              <a:t>Svante</a:t>
            </a:r>
            <a:r>
              <a:rPr lang="en-US" sz="2600" dirty="0" smtClean="0"/>
              <a:t> Arrhenius in1887 posed a way of defining acids and bases</a:t>
            </a:r>
          </a:p>
          <a:p>
            <a:r>
              <a:rPr lang="en-US" sz="2600" u="sng" dirty="0" smtClean="0"/>
              <a:t>Arrhenius Acids</a:t>
            </a:r>
          </a:p>
          <a:p>
            <a:pPr lvl="1"/>
            <a:r>
              <a:rPr lang="en-US" sz="2600" dirty="0" smtClean="0"/>
              <a:t>Are hydrogen-containing compounds that ionize to yield hydrogen ions (H</a:t>
            </a:r>
            <a:r>
              <a:rPr lang="en-US" sz="2600" dirty="0"/>
              <a:t>+) [H</a:t>
            </a:r>
            <a:r>
              <a:rPr lang="en-US" sz="2600" dirty="0" smtClean="0"/>
              <a:t>+ producer] </a:t>
            </a:r>
          </a:p>
          <a:p>
            <a:pPr lvl="1" algn="ctr">
              <a:buFont typeface="Arial" charset="0"/>
              <a:buNone/>
            </a:pPr>
            <a:r>
              <a:rPr lang="pt-BR" sz="2600" dirty="0" smtClean="0"/>
              <a:t>HCl + H</a:t>
            </a:r>
            <a:r>
              <a:rPr lang="pt-BR" sz="2600" baseline="-25000" dirty="0" smtClean="0"/>
              <a:t>2</a:t>
            </a:r>
            <a:r>
              <a:rPr lang="pt-BR" sz="2600" dirty="0" smtClean="0"/>
              <a:t>O  </a:t>
            </a:r>
            <a:r>
              <a:rPr lang="pt-BR" sz="2600" dirty="0" smtClean="0">
                <a:sym typeface="Symbol" pitchFamily="18" charset="2"/>
              </a:rPr>
              <a:t>  </a:t>
            </a:r>
            <a:r>
              <a:rPr lang="pt-BR" sz="2600" dirty="0" smtClean="0"/>
              <a:t>H</a:t>
            </a:r>
            <a:r>
              <a:rPr lang="pt-BR" sz="2600" baseline="-25000" dirty="0" smtClean="0"/>
              <a:t>3</a:t>
            </a:r>
            <a:r>
              <a:rPr lang="pt-BR" sz="2600" dirty="0" smtClean="0"/>
              <a:t>O</a:t>
            </a:r>
            <a:r>
              <a:rPr lang="pt-BR" sz="2600" baseline="30000" dirty="0" smtClean="0"/>
              <a:t>+</a:t>
            </a:r>
            <a:r>
              <a:rPr lang="pt-BR" sz="2600" dirty="0" smtClean="0"/>
              <a:t>  + Cl</a:t>
            </a:r>
            <a:r>
              <a:rPr lang="pt-BR" sz="2600" baseline="30000" dirty="0" smtClean="0"/>
              <a:t>−</a:t>
            </a:r>
            <a:r>
              <a:rPr lang="pt-BR" sz="2600" dirty="0" smtClean="0"/>
              <a:t> </a:t>
            </a:r>
          </a:p>
          <a:p>
            <a:r>
              <a:rPr lang="en-US" sz="2600" u="sng" dirty="0" smtClean="0"/>
              <a:t>Arrhenius </a:t>
            </a:r>
            <a:r>
              <a:rPr lang="en-US" sz="2600" u="sng" dirty="0"/>
              <a:t>Bases</a:t>
            </a:r>
          </a:p>
          <a:p>
            <a:pPr lvl="1"/>
            <a:r>
              <a:rPr lang="en-US" sz="2600" dirty="0"/>
              <a:t>Are compounds that ionize to yield hydroxide ions (OH</a:t>
            </a:r>
            <a:r>
              <a:rPr lang="en-US" sz="2600" baseline="30000" dirty="0"/>
              <a:t>-</a:t>
            </a:r>
            <a:r>
              <a:rPr lang="en-US" sz="2600" dirty="0"/>
              <a:t>) in aqueous </a:t>
            </a:r>
            <a:r>
              <a:rPr lang="en-US" sz="2600" dirty="0" smtClean="0"/>
              <a:t>solutions.  [OH</a:t>
            </a:r>
            <a:r>
              <a:rPr lang="en-US" sz="2600" baseline="30000" dirty="0" smtClean="0"/>
              <a:t>-</a:t>
            </a:r>
            <a:r>
              <a:rPr lang="en-US" sz="2600" dirty="0"/>
              <a:t> </a:t>
            </a:r>
            <a:r>
              <a:rPr lang="en-US" sz="2600" dirty="0" smtClean="0"/>
              <a:t>producer]</a:t>
            </a:r>
            <a:endParaRPr lang="en-US" sz="2600" dirty="0"/>
          </a:p>
          <a:p>
            <a:pPr lvl="1" algn="ctr">
              <a:buNone/>
            </a:pPr>
            <a:r>
              <a:rPr lang="pt-BR" sz="2600" dirty="0"/>
              <a:t>NH</a:t>
            </a:r>
            <a:r>
              <a:rPr lang="pt-BR" sz="2600" baseline="-25000" dirty="0"/>
              <a:t>3</a:t>
            </a:r>
            <a:r>
              <a:rPr lang="pt-BR" sz="2600" dirty="0"/>
              <a:t> + H</a:t>
            </a:r>
            <a:r>
              <a:rPr lang="pt-BR" sz="2600" baseline="-25000" dirty="0"/>
              <a:t>2</a:t>
            </a:r>
            <a:r>
              <a:rPr lang="pt-BR" sz="2600" dirty="0"/>
              <a:t>O </a:t>
            </a:r>
            <a:r>
              <a:rPr lang="pt-BR" sz="2600" dirty="0">
                <a:sym typeface="Symbol" pitchFamily="18" charset="2"/>
              </a:rPr>
              <a:t> </a:t>
            </a:r>
            <a:r>
              <a:rPr lang="pt-BR" sz="2600" dirty="0"/>
              <a:t>NH</a:t>
            </a:r>
            <a:r>
              <a:rPr lang="pt-BR" sz="2600" baseline="-25000" dirty="0"/>
              <a:t>4</a:t>
            </a:r>
            <a:r>
              <a:rPr lang="pt-BR" sz="2600" baseline="30000" dirty="0"/>
              <a:t>+</a:t>
            </a:r>
            <a:r>
              <a:rPr lang="pt-BR" sz="2600" dirty="0"/>
              <a:t> + OH</a:t>
            </a:r>
            <a:r>
              <a:rPr lang="pt-BR" sz="2600" baseline="30000" dirty="0" smtClean="0"/>
              <a:t>−</a:t>
            </a:r>
            <a:endParaRPr lang="pt-BR" sz="2600" dirty="0"/>
          </a:p>
          <a:p>
            <a:pPr lvl="1">
              <a:buNone/>
            </a:pPr>
            <a:r>
              <a:rPr lang="pt-BR" sz="2600" dirty="0" smtClean="0"/>
              <a:t>Arrhenius definiton incoporates the FEWEST number of compunds</a:t>
            </a:r>
            <a:endParaRPr lang="en-US" sz="2600" dirty="0"/>
          </a:p>
          <a:p>
            <a:pPr lvl="1">
              <a:buFont typeface="Arial" charset="0"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8361" y="6019800"/>
            <a:ext cx="2133600" cy="365125"/>
          </a:xfrm>
        </p:spPr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639762"/>
          </a:xfrm>
        </p:spPr>
        <p:txBody>
          <a:bodyPr/>
          <a:lstStyle/>
          <a:p>
            <a:r>
              <a:rPr lang="en-US" dirty="0" err="1" smtClean="0"/>
              <a:t>Brønsted</a:t>
            </a:r>
            <a:r>
              <a:rPr lang="en-US" dirty="0" smtClean="0"/>
              <a:t>-Lowry Acids and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77461"/>
            <a:ext cx="8229600" cy="4525963"/>
          </a:xfrm>
        </p:spPr>
        <p:txBody>
          <a:bodyPr/>
          <a:lstStyle/>
          <a:p>
            <a:r>
              <a:rPr lang="en-US" sz="3000" dirty="0" smtClean="0"/>
              <a:t>In 1923 Johannes </a:t>
            </a:r>
            <a:r>
              <a:rPr lang="en-US" sz="3000" dirty="0" err="1" smtClean="0"/>
              <a:t>Brønsted</a:t>
            </a:r>
            <a:r>
              <a:rPr lang="en-US" sz="3000" dirty="0" smtClean="0"/>
              <a:t> and Thomas Lowry proposed a new definition</a:t>
            </a:r>
          </a:p>
          <a:p>
            <a:r>
              <a:rPr lang="en-US" sz="3000" dirty="0" smtClean="0"/>
              <a:t>Is a more comprehensive definition of acids and bases</a:t>
            </a:r>
          </a:p>
          <a:p>
            <a:r>
              <a:rPr lang="en-US" u="sng" dirty="0" err="1" smtClean="0"/>
              <a:t>Brønsted</a:t>
            </a:r>
            <a:r>
              <a:rPr lang="en-US" u="sng" dirty="0" smtClean="0"/>
              <a:t>-Lowry Acids</a:t>
            </a:r>
          </a:p>
          <a:p>
            <a:pPr lvl="1"/>
            <a:r>
              <a:rPr lang="en-US" dirty="0" smtClean="0"/>
              <a:t>Is a hydrogen-ion donor</a:t>
            </a:r>
          </a:p>
          <a:p>
            <a:r>
              <a:rPr lang="en-US" u="sng" dirty="0" err="1" smtClean="0"/>
              <a:t>Brønsted</a:t>
            </a:r>
            <a:r>
              <a:rPr lang="en-US" u="sng" dirty="0" smtClean="0"/>
              <a:t>-Lowry Bases</a:t>
            </a:r>
          </a:p>
          <a:p>
            <a:pPr lvl="1"/>
            <a:r>
              <a:rPr lang="en-US" dirty="0" smtClean="0"/>
              <a:t>Is a hydrogen-ion acceptor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050" name="Picture 2" descr="http://2012books.lardbucket.org/books/beginning-chemistry/section_16/3765cabac9591a0fb3dd5878f56075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" y="5106278"/>
            <a:ext cx="7573963" cy="1751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Lewis Acids and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29126"/>
            <a:ext cx="8229600" cy="5181600"/>
          </a:xfrm>
        </p:spPr>
        <p:txBody>
          <a:bodyPr/>
          <a:lstStyle/>
          <a:p>
            <a:r>
              <a:rPr lang="en-US" dirty="0" smtClean="0"/>
              <a:t>Gilbert Lewis’s theory of acids and bases was an extension of his concept of electron pairs</a:t>
            </a:r>
          </a:p>
          <a:p>
            <a:r>
              <a:rPr lang="en-US" dirty="0" smtClean="0"/>
              <a:t>This is the </a:t>
            </a:r>
            <a:r>
              <a:rPr lang="en-US" b="1" dirty="0" smtClean="0"/>
              <a:t>broadest</a:t>
            </a:r>
            <a:r>
              <a:rPr lang="en-US" dirty="0" smtClean="0"/>
              <a:t> acid/base definition used.</a:t>
            </a:r>
          </a:p>
          <a:p>
            <a:r>
              <a:rPr lang="en-US" u="sng" dirty="0" smtClean="0"/>
              <a:t>Lewis acids </a:t>
            </a:r>
            <a:r>
              <a:rPr lang="en-US" dirty="0" smtClean="0"/>
              <a:t>accepts a pair of electrons</a:t>
            </a:r>
          </a:p>
          <a:p>
            <a:r>
              <a:rPr lang="en-US" u="sng" dirty="0" smtClean="0"/>
              <a:t>Lewis bases </a:t>
            </a:r>
            <a:r>
              <a:rPr lang="en-US" dirty="0" smtClean="0"/>
              <a:t>donate a pair of electrons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	Acid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Base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1026" name="Picture 2" descr="LewisAci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02075"/>
            <a:ext cx="5858086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Acid-Base Definitions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6205060"/>
              </p:ext>
            </p:extLst>
          </p:nvPr>
        </p:nvGraphicFramePr>
        <p:xfrm>
          <a:off x="304800" y="1752600"/>
          <a:ext cx="8229600" cy="396239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646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Acid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Base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6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Arrhenius (smallest definition)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462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Brønsted-Lowry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851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Lewis (broadest definition) 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05200" y="2971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30000" dirty="0"/>
              <a:t>+</a:t>
            </a:r>
            <a:r>
              <a:rPr lang="en-US" sz="2400" dirty="0"/>
              <a:t> producer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657600" y="3733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</a:t>
            </a:r>
            <a:r>
              <a:rPr lang="en-US" sz="2400" baseline="30000" dirty="0"/>
              <a:t>+</a:t>
            </a:r>
            <a:r>
              <a:rPr lang="en-US" sz="2400" dirty="0"/>
              <a:t> </a:t>
            </a:r>
            <a:r>
              <a:rPr lang="en-US" sz="2400" dirty="0" smtClean="0"/>
              <a:t>donor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124200" y="4724400"/>
            <a:ext cx="259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Electron-pair </a:t>
            </a:r>
            <a:r>
              <a:rPr lang="en-US" sz="2800" dirty="0" smtClean="0"/>
              <a:t>acceptor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057900" y="293797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OH</a:t>
            </a:r>
            <a:r>
              <a:rPr lang="en-US" sz="2400" baseline="30000" dirty="0"/>
              <a:t>- </a:t>
            </a:r>
            <a:r>
              <a:rPr lang="en-US" sz="2400" dirty="0"/>
              <a:t>producer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48400" y="377691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</a:t>
            </a:r>
            <a:r>
              <a:rPr lang="en-US" sz="2400" baseline="30000" dirty="0"/>
              <a:t>+</a:t>
            </a:r>
            <a:r>
              <a:rPr lang="en-US" sz="2400" dirty="0"/>
              <a:t> acceptor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48400" y="4846692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Electron pair donor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6" grpId="0"/>
      <p:bldP spid="9" grpId="0"/>
      <p:bldP spid="10" grpId="0"/>
      <p:bldP spid="1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11162"/>
          </a:xfrm>
        </p:spPr>
        <p:txBody>
          <a:bodyPr/>
          <a:lstStyle/>
          <a:p>
            <a:r>
              <a:rPr lang="en-US" dirty="0" smtClean="0"/>
              <a:t>4-20-17 Opener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9078500"/>
              </p:ext>
            </p:extLst>
          </p:nvPr>
        </p:nvGraphicFramePr>
        <p:xfrm>
          <a:off x="381000" y="653619"/>
          <a:ext cx="8382000" cy="6075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967307520"/>
                    </a:ext>
                  </a:extLst>
                </a:gridCol>
                <a:gridCol w="3911600">
                  <a:extLst>
                    <a:ext uri="{9D8B030D-6E8A-4147-A177-3AD203B41FA5}">
                      <a16:colId xmlns:a16="http://schemas.microsoft.com/office/drawing/2014/main" val="1648974155"/>
                    </a:ext>
                  </a:extLst>
                </a:gridCol>
                <a:gridCol w="2794000">
                  <a:extLst>
                    <a:ext uri="{9D8B030D-6E8A-4147-A177-3AD203B41FA5}">
                      <a16:colId xmlns:a16="http://schemas.microsoft.com/office/drawing/2014/main" val="2739277143"/>
                    </a:ext>
                  </a:extLst>
                </a:gridCol>
              </a:tblGrid>
              <a:tr h="5910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Acids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Bases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1011434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Contain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</a:t>
                      </a:r>
                      <a:r>
                        <a:rPr lang="en-US" baseline="0" dirty="0" smtClean="0"/>
                        <a:t> start w/ Hydrogen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end with OH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88829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pH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Below</a:t>
                      </a:r>
                      <a:r>
                        <a:rPr lang="en-US" baseline="0" dirty="0" smtClean="0"/>
                        <a:t>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Above 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277529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taste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Bitter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5904475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Feel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Wet (like water)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Slippery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527231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Turn litmus</a:t>
                      </a:r>
                      <a:r>
                        <a:rPr lang="en-US" baseline="0" dirty="0" smtClean="0"/>
                        <a:t> paper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Blue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6861178"/>
                  </a:ext>
                </a:extLst>
              </a:tr>
              <a:tr h="591062"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Citric</a:t>
                      </a:r>
                      <a:r>
                        <a:rPr lang="en-US" baseline="0" dirty="0" smtClean="0"/>
                        <a:t> acid (lemons)</a:t>
                      </a:r>
                    </a:p>
                    <a:p>
                      <a:r>
                        <a:rPr lang="en-US" baseline="0" dirty="0" err="1" smtClean="0"/>
                        <a:t>HCl</a:t>
                      </a:r>
                      <a:r>
                        <a:rPr lang="en-US" baseline="0" dirty="0" smtClean="0"/>
                        <a:t> –stomach acid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Ammonia </a:t>
                      </a:r>
                    </a:p>
                    <a:p>
                      <a:r>
                        <a:rPr lang="en-US" dirty="0" smtClean="0"/>
                        <a:t>Bleach</a:t>
                      </a:r>
                    </a:p>
                    <a:p>
                      <a:r>
                        <a:rPr lang="en-US" dirty="0" smtClean="0"/>
                        <a:t>Ca(OH)</a:t>
                      </a:r>
                      <a:r>
                        <a:rPr lang="en-US" baseline="-25000" dirty="0" smtClean="0"/>
                        <a:t>2</a:t>
                      </a:r>
                      <a:endParaRPr lang="en-US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679883"/>
                  </a:ext>
                </a:extLst>
              </a:tr>
              <a:tr h="1565296">
                <a:tc>
                  <a:txBody>
                    <a:bodyPr/>
                    <a:lstStyle/>
                    <a:p>
                      <a:r>
                        <a:rPr lang="en-US" dirty="0" smtClean="0"/>
                        <a:t>Properties of both</a:t>
                      </a:r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1.   Are weak or strong</a:t>
                      </a:r>
                      <a:r>
                        <a:rPr lang="en-US" baseline="0" dirty="0" smtClean="0"/>
                        <a:t> electrolytes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2.   Are corrosive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dirty="0" smtClean="0"/>
                        <a:t>Change</a:t>
                      </a:r>
                      <a:r>
                        <a:rPr lang="en-US" baseline="0" dirty="0" smtClean="0"/>
                        <a:t> the color of indicators</a:t>
                      </a:r>
                    </a:p>
                    <a:p>
                      <a:pPr marL="342900" indent="-342900">
                        <a:buAutoNum type="arabicPeriod" startAt="3"/>
                      </a:pPr>
                      <a:r>
                        <a:rPr lang="en-US" dirty="0" smtClean="0"/>
                        <a:t>React with the other to produce salt (ionic compound) and water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93003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4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Conjugate Acids and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3340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pt-BR" u="sng" dirty="0" smtClean="0"/>
              <a:t>Conjugate acid </a:t>
            </a:r>
            <a:r>
              <a:rPr lang="pt-BR" dirty="0" smtClean="0"/>
              <a:t>is the particle formed when a base gains a hydrogen ion.</a:t>
            </a:r>
          </a:p>
          <a:p>
            <a:pPr>
              <a:lnSpc>
                <a:spcPct val="90000"/>
              </a:lnSpc>
            </a:pPr>
            <a:r>
              <a:rPr lang="pt-BR" u="sng" dirty="0" smtClean="0"/>
              <a:t>Conjugate base </a:t>
            </a:r>
            <a:r>
              <a:rPr lang="pt-BR" dirty="0" smtClean="0"/>
              <a:t>is the particle formed when an acid has donated a hydrogen ion.</a:t>
            </a:r>
          </a:p>
          <a:p>
            <a:pPr>
              <a:lnSpc>
                <a:spcPct val="90000"/>
              </a:lnSpc>
            </a:pPr>
            <a:r>
              <a:rPr lang="pt-BR" u="sng" dirty="0" smtClean="0"/>
              <a:t>Conjugate acid-base pair </a:t>
            </a:r>
            <a:r>
              <a:rPr lang="pt-BR" dirty="0" smtClean="0"/>
              <a:t>consists of two substance related by the loss or gain of a single hydrogen ion.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When a water molecule gains a hydrogen ion it becomes a  positively charged </a:t>
            </a:r>
            <a:r>
              <a:rPr lang="pt-BR" u="sng" dirty="0" smtClean="0"/>
              <a:t>hydronium ion (H</a:t>
            </a:r>
            <a:r>
              <a:rPr lang="pt-BR" u="sng" baseline="-25000" dirty="0" smtClean="0"/>
              <a:t>3</a:t>
            </a:r>
            <a:r>
              <a:rPr lang="pt-BR" u="sng" dirty="0" smtClean="0"/>
              <a:t>O</a:t>
            </a:r>
            <a:r>
              <a:rPr lang="pt-BR" u="sng" baseline="30000" dirty="0" smtClean="0"/>
              <a:t>+</a:t>
            </a:r>
            <a:r>
              <a:rPr lang="pt-BR" u="sng" dirty="0" smtClean="0"/>
              <a:t>).</a:t>
            </a:r>
          </a:p>
          <a:p>
            <a:pPr>
              <a:lnSpc>
                <a:spcPct val="90000"/>
              </a:lnSpc>
            </a:pPr>
            <a:r>
              <a:rPr lang="pt-BR" dirty="0" smtClean="0"/>
              <a:t>When water molecule looses a hydrogn ion it becomes the negativly charged </a:t>
            </a:r>
            <a:r>
              <a:rPr lang="pt-BR" u="sng" dirty="0" smtClean="0"/>
              <a:t>hydroxide ion (OH</a:t>
            </a:r>
            <a:r>
              <a:rPr lang="pt-BR" u="sng" baseline="30000" dirty="0" smtClean="0"/>
              <a:t>-1</a:t>
            </a:r>
            <a:r>
              <a:rPr lang="pt-BR" u="sng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Conjugate Acid and 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105400"/>
          </a:xfrm>
        </p:spPr>
        <p:txBody>
          <a:bodyPr rtlCol="0">
            <a:normAutofit fontScale="925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	HCl   +    H</a:t>
            </a:r>
            <a:r>
              <a:rPr lang="pt-BR" baseline="-25000" dirty="0" smtClean="0"/>
              <a:t>2</a:t>
            </a:r>
            <a:r>
              <a:rPr lang="pt-BR" dirty="0" smtClean="0"/>
              <a:t>O  </a:t>
            </a:r>
            <a:r>
              <a:rPr lang="pt-BR" dirty="0" smtClean="0">
                <a:sym typeface="Symbol"/>
              </a:rPr>
              <a:t>  </a:t>
            </a:r>
            <a:r>
              <a:rPr lang="pt-BR" dirty="0" smtClean="0"/>
              <a:t>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      </a:t>
            </a:r>
            <a:r>
              <a:rPr lang="pt-BR" dirty="0" smtClean="0"/>
              <a:t>+    Cl</a:t>
            </a:r>
            <a:r>
              <a:rPr lang="pt-BR" baseline="30000" dirty="0" smtClean="0"/>
              <a:t>−</a:t>
            </a:r>
            <a:r>
              <a:rPr lang="pt-BR" dirty="0" smtClean="0"/>
              <a:t> 		           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ym typeface="Symbol"/>
              </a:rPr>
              <a:t>	</a:t>
            </a:r>
            <a:r>
              <a:rPr lang="pt-BR" sz="2800" dirty="0" smtClean="0">
                <a:sym typeface="Symbol"/>
              </a:rPr>
              <a:t>Acid   +   Base  </a:t>
            </a:r>
            <a:r>
              <a:rPr lang="pt-BR" sz="2800" dirty="0">
                <a:sym typeface="Symbol"/>
              </a:rPr>
              <a:t>C</a:t>
            </a:r>
            <a:r>
              <a:rPr lang="pt-BR" sz="2800" dirty="0" smtClean="0">
                <a:sym typeface="Symbol"/>
              </a:rPr>
              <a:t>onjugate  +  Conjugate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2800" dirty="0" smtClean="0">
                <a:sym typeface="Symbol"/>
              </a:rPr>
              <a:t>				Acid		Base</a:t>
            </a:r>
            <a:endParaRPr lang="pt-BR" sz="28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pt-BR" sz="1400" dirty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/>
              <a:t>NH</a:t>
            </a:r>
            <a:r>
              <a:rPr lang="pt-BR" baseline="-25000" dirty="0" smtClean="0"/>
              <a:t>3</a:t>
            </a:r>
            <a:r>
              <a:rPr lang="pt-BR" dirty="0" smtClean="0"/>
              <a:t>    +    H</a:t>
            </a:r>
            <a:r>
              <a:rPr lang="pt-BR" baseline="-25000" dirty="0" smtClean="0"/>
              <a:t>2</a:t>
            </a:r>
            <a:r>
              <a:rPr lang="pt-BR" dirty="0" smtClean="0"/>
              <a:t>O </a:t>
            </a:r>
            <a:r>
              <a:rPr lang="pt-BR" dirty="0" smtClean="0">
                <a:sym typeface="Symbol"/>
              </a:rPr>
              <a:t></a:t>
            </a:r>
            <a:r>
              <a:rPr lang="pt-BR" dirty="0" smtClean="0"/>
              <a:t> 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</a:t>
            </a:r>
            <a:r>
              <a:rPr lang="pt-BR" dirty="0" smtClean="0"/>
              <a:t>   + OH</a:t>
            </a:r>
            <a:r>
              <a:rPr lang="pt-BR" baseline="30000" dirty="0" smtClean="0"/>
              <a:t>−		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ym typeface="Symbol"/>
              </a:rPr>
              <a:t>	Base   +   Acid  Conjugate  +  Conjugate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dirty="0" smtClean="0">
                <a:sym typeface="Symbol"/>
              </a:rPr>
              <a:t>				Acid		Base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substance that can act as both an acid and a base is said to be</a:t>
            </a:r>
            <a:r>
              <a:rPr lang="en-US" u="sng" dirty="0" smtClean="0"/>
              <a:t> </a:t>
            </a:r>
            <a:r>
              <a:rPr lang="en-US" u="sng" dirty="0" err="1" smtClean="0"/>
              <a:t>amphoteric</a:t>
            </a:r>
            <a:r>
              <a:rPr lang="en-US" dirty="0" smtClean="0"/>
              <a:t>.  (example:  Water )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Conjugate acids and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85019"/>
            <a:ext cx="8458200" cy="5936456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When an acid forms a conjugate base the formula changes by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Subtracting an H and adding -1 charge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Example: </a:t>
            </a:r>
            <a:r>
              <a:rPr lang="pt-BR" dirty="0"/>
              <a:t>HCl and Cl</a:t>
            </a:r>
            <a:r>
              <a:rPr lang="pt-BR" baseline="30000" dirty="0"/>
              <a:t>−</a:t>
            </a:r>
            <a:r>
              <a:rPr lang="en-US" dirty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When a base forms a conjugate acid the formula changes by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Adding an H and adding +</a:t>
            </a:r>
            <a:r>
              <a:rPr lang="en-US" smtClean="0"/>
              <a:t>1 charge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mtClean="0"/>
              <a:t>Example</a:t>
            </a:r>
            <a:r>
              <a:rPr lang="en-US" dirty="0" smtClean="0"/>
              <a:t>: </a:t>
            </a:r>
            <a:r>
              <a:rPr lang="pt-BR" dirty="0" smtClean="0"/>
              <a:t>NH</a:t>
            </a:r>
            <a:r>
              <a:rPr lang="pt-BR" baseline="-25000" dirty="0" smtClean="0"/>
              <a:t>3</a:t>
            </a:r>
            <a:r>
              <a:rPr lang="pt-BR" dirty="0" smtClean="0"/>
              <a:t>  and NH</a:t>
            </a:r>
            <a:r>
              <a:rPr lang="pt-BR" baseline="-25000" dirty="0" smtClean="0"/>
              <a:t>4</a:t>
            </a:r>
            <a:r>
              <a:rPr lang="pt-BR" baseline="30000" dirty="0" smtClean="0"/>
              <a:t>+1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Water can be both an acid or a base depending on what is added</a:t>
            </a:r>
          </a:p>
          <a:p>
            <a:pPr lvl="1"/>
            <a:r>
              <a:rPr lang="en-US" dirty="0" smtClean="0"/>
              <a:t>Acid: </a:t>
            </a:r>
            <a:r>
              <a:rPr lang="pt-BR" dirty="0" smtClean="0"/>
              <a:t>H</a:t>
            </a:r>
            <a:r>
              <a:rPr lang="pt-BR" baseline="-25000" dirty="0" smtClean="0"/>
              <a:t>2</a:t>
            </a:r>
            <a:r>
              <a:rPr lang="pt-BR" dirty="0" smtClean="0"/>
              <a:t>O 	to the conjugate base: OH</a:t>
            </a:r>
            <a:r>
              <a:rPr lang="pt-BR" baseline="30000" dirty="0" smtClean="0"/>
              <a:t>−</a:t>
            </a:r>
            <a:endParaRPr lang="en-US" dirty="0"/>
          </a:p>
          <a:p>
            <a:pPr lvl="1"/>
            <a:r>
              <a:rPr lang="en-US" dirty="0" smtClean="0"/>
              <a:t>Base: </a:t>
            </a:r>
            <a:r>
              <a:rPr lang="pt-BR" dirty="0"/>
              <a:t>H</a:t>
            </a:r>
            <a:r>
              <a:rPr lang="pt-BR" baseline="-25000" dirty="0"/>
              <a:t>2</a:t>
            </a:r>
            <a:r>
              <a:rPr lang="pt-BR" dirty="0"/>
              <a:t>O </a:t>
            </a:r>
            <a:r>
              <a:rPr lang="pt-BR" dirty="0" smtClean="0"/>
              <a:t>	to </a:t>
            </a:r>
            <a:r>
              <a:rPr lang="pt-BR" dirty="0"/>
              <a:t>the </a:t>
            </a:r>
            <a:r>
              <a:rPr lang="pt-BR" dirty="0" smtClean="0"/>
              <a:t>conjugate acid:</a:t>
            </a:r>
            <a:r>
              <a:rPr lang="pt-BR" dirty="0" smtClean="0">
                <a:sym typeface="Symbol"/>
              </a:rPr>
              <a:t> </a:t>
            </a:r>
            <a:r>
              <a:rPr lang="pt-BR" dirty="0"/>
              <a:t>H</a:t>
            </a:r>
            <a:r>
              <a:rPr lang="pt-BR" baseline="-25000" dirty="0"/>
              <a:t>3</a:t>
            </a:r>
            <a:r>
              <a:rPr lang="pt-BR" dirty="0"/>
              <a:t>O</a:t>
            </a:r>
            <a:r>
              <a:rPr lang="pt-BR" baseline="30000" dirty="0"/>
              <a:t>+ </a:t>
            </a:r>
            <a:endParaRPr lang="en-US" dirty="0" smtClean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7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Conjugate acids and 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are the conjugate bases of these acids?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HClO</a:t>
            </a:r>
            <a:r>
              <a:rPr lang="en-US" baseline="-25000" dirty="0" smtClean="0"/>
              <a:t>4</a:t>
            </a:r>
            <a:r>
              <a:rPr lang="en-US" dirty="0" smtClean="0"/>
              <a:t> 	b) HSO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–1</a:t>
            </a:r>
            <a:r>
              <a:rPr lang="en-US" dirty="0" smtClean="0"/>
              <a:t>  c) HC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 smtClean="0"/>
              <a:t>  d) H</a:t>
            </a:r>
            <a:r>
              <a:rPr lang="en-US" baseline="-25000" dirty="0" smtClean="0"/>
              <a:t>2</a:t>
            </a:r>
            <a:r>
              <a:rPr lang="en-US" dirty="0" smtClean="0"/>
              <a:t>S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a)  ClO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 –1</a:t>
            </a:r>
            <a:r>
              <a:rPr lang="en-US" dirty="0" smtClean="0"/>
              <a:t> 	b) 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–2    </a:t>
            </a:r>
            <a:r>
              <a:rPr lang="en-US" dirty="0" smtClean="0"/>
              <a:t>c) 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baseline="30000" dirty="0" smtClean="0"/>
              <a:t> –1</a:t>
            </a:r>
            <a:r>
              <a:rPr lang="en-US" dirty="0" smtClean="0"/>
              <a:t>   d) HS</a:t>
            </a:r>
            <a:r>
              <a:rPr lang="en-US" baseline="30000" dirty="0" smtClean="0"/>
              <a:t> –1</a:t>
            </a:r>
            <a:r>
              <a:rPr lang="en-US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are the conjugate acids of these bases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–2 </a:t>
            </a:r>
            <a:r>
              <a:rPr lang="en-US" dirty="0" smtClean="0"/>
              <a:t>  b) NH</a:t>
            </a:r>
            <a:r>
              <a:rPr lang="en-US" baseline="-25000" dirty="0" smtClean="0"/>
              <a:t>3</a:t>
            </a:r>
            <a:r>
              <a:rPr lang="en-US" dirty="0" smtClean="0"/>
              <a:t>   c) F</a:t>
            </a:r>
            <a:r>
              <a:rPr lang="en-US" baseline="30000" dirty="0" smtClean="0"/>
              <a:t>–1</a:t>
            </a:r>
            <a:r>
              <a:rPr lang="en-US" dirty="0" smtClean="0"/>
              <a:t>   d) HPO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–2 </a:t>
            </a:r>
            <a:r>
              <a:rPr lang="en-US" dirty="0" smtClean="0"/>
              <a:t>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a) HSO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–1 </a:t>
            </a:r>
            <a:r>
              <a:rPr lang="en-US" dirty="0" smtClean="0"/>
              <a:t>  b) 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+1</a:t>
            </a:r>
            <a:r>
              <a:rPr lang="en-US" dirty="0" smtClean="0"/>
              <a:t>   c) HF   d) H</a:t>
            </a:r>
            <a:r>
              <a:rPr lang="en-US" baseline="-25000" dirty="0" smtClean="0"/>
              <a:t>2</a:t>
            </a:r>
            <a:r>
              <a:rPr lang="en-US" dirty="0" smtClean="0"/>
              <a:t>PO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-1</a:t>
            </a:r>
            <a:r>
              <a:rPr lang="en-US" dirty="0" smtClean="0"/>
              <a:t>  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Conjugate Acid-Base Pairs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11382"/>
            <a:ext cx="89154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1. </a:t>
            </a:r>
            <a:r>
              <a:rPr lang="en-US" sz="2800" dirty="0" err="1"/>
              <a:t>HCl</a:t>
            </a:r>
            <a:r>
              <a:rPr lang="en-US" sz="2800" dirty="0"/>
              <a:t> + NH</a:t>
            </a:r>
            <a:r>
              <a:rPr lang="en-US" sz="2800" baseline="-25000" dirty="0"/>
              <a:t>3</a:t>
            </a:r>
            <a:r>
              <a:rPr lang="en-US" sz="2800" dirty="0"/>
              <a:t> → NH</a:t>
            </a:r>
            <a:r>
              <a:rPr lang="en-US" sz="2800" baseline="-25000" dirty="0"/>
              <a:t>4</a:t>
            </a:r>
            <a:r>
              <a:rPr lang="en-US" sz="2800" baseline="30000" dirty="0"/>
              <a:t>+1</a:t>
            </a:r>
            <a:r>
              <a:rPr lang="en-US" sz="2800" dirty="0"/>
              <a:t> + Cl</a:t>
            </a:r>
            <a:r>
              <a:rPr lang="en-US" sz="2800" baseline="30000" dirty="0"/>
              <a:t>–1</a:t>
            </a:r>
            <a:endParaRPr lang="en-US" sz="2800" dirty="0"/>
          </a:p>
          <a:p>
            <a:pPr marL="0" indent="0">
              <a:buNone/>
            </a:pPr>
            <a:r>
              <a:rPr lang="en-US" sz="2800" u="sng" dirty="0" smtClean="0"/>
              <a:t>   </a:t>
            </a:r>
            <a:r>
              <a:rPr lang="en-US" sz="2800" u="sng" dirty="0"/>
              <a:t>acid    base      c. acid     c. base</a:t>
            </a:r>
          </a:p>
          <a:p>
            <a:pPr marL="0" indent="0">
              <a:buNone/>
            </a:pPr>
            <a:r>
              <a:rPr lang="en-US" sz="2800" dirty="0" smtClean="0"/>
              <a:t>			2</a:t>
            </a:r>
            <a:r>
              <a:rPr lang="en-US" sz="2800" dirty="0"/>
              <a:t>. OH</a:t>
            </a:r>
            <a:r>
              <a:rPr lang="en-US" sz="2800" baseline="30000" dirty="0"/>
              <a:t>–1</a:t>
            </a:r>
            <a:r>
              <a:rPr lang="en-US" sz="2800" dirty="0"/>
              <a:t> + HCN → H</a:t>
            </a:r>
            <a:r>
              <a:rPr lang="en-US" sz="2800" baseline="-25000" dirty="0"/>
              <a:t>2</a:t>
            </a:r>
            <a:r>
              <a:rPr lang="en-US" sz="2800" dirty="0"/>
              <a:t>O   +  CN</a:t>
            </a:r>
            <a:r>
              <a:rPr lang="en-US" sz="2800" baseline="30000" dirty="0"/>
              <a:t>–1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dirty="0" smtClean="0"/>
              <a:t>			   </a:t>
            </a:r>
            <a:r>
              <a:rPr lang="en-US" sz="2800" u="sng" dirty="0" smtClean="0"/>
              <a:t>base      </a:t>
            </a:r>
            <a:r>
              <a:rPr lang="en-US" sz="2800" u="sng" dirty="0"/>
              <a:t>acid       c. acid   c. base</a:t>
            </a:r>
          </a:p>
          <a:p>
            <a:pPr marL="0" indent="0">
              <a:buNone/>
            </a:pPr>
            <a:r>
              <a:rPr lang="en-US" sz="2800" dirty="0"/>
              <a:t> </a:t>
            </a:r>
            <a:r>
              <a:rPr lang="en-US" sz="2800" dirty="0" smtClean="0"/>
              <a:t>3</a:t>
            </a:r>
            <a:r>
              <a:rPr lang="en-US" sz="2800" dirty="0"/>
              <a:t>. PO</a:t>
            </a:r>
            <a:r>
              <a:rPr lang="en-US" sz="2800" baseline="-25000" dirty="0"/>
              <a:t>4</a:t>
            </a:r>
            <a:r>
              <a:rPr lang="en-US" sz="2800" baseline="30000" dirty="0"/>
              <a:t>–3</a:t>
            </a:r>
            <a:r>
              <a:rPr lang="en-US" sz="2800" dirty="0"/>
              <a:t> + HNO</a:t>
            </a:r>
            <a:r>
              <a:rPr lang="en-US" sz="2800" baseline="-25000" dirty="0"/>
              <a:t>3</a:t>
            </a:r>
            <a:r>
              <a:rPr lang="en-US" sz="2800" dirty="0"/>
              <a:t> → NO</a:t>
            </a:r>
            <a:r>
              <a:rPr lang="en-US" sz="2800" baseline="-25000" dirty="0"/>
              <a:t>3</a:t>
            </a:r>
            <a:r>
              <a:rPr lang="en-US" sz="2800" baseline="30000" dirty="0"/>
              <a:t>–1</a:t>
            </a:r>
            <a:r>
              <a:rPr lang="en-US" sz="2800" dirty="0"/>
              <a:t> + HPO</a:t>
            </a:r>
            <a:r>
              <a:rPr lang="en-US" sz="2800" baseline="-25000" dirty="0"/>
              <a:t>4</a:t>
            </a:r>
            <a:r>
              <a:rPr lang="en-US" sz="2800" baseline="30000" dirty="0"/>
              <a:t>–2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u="sng" dirty="0"/>
              <a:t>base      acid          c. base   c. acid</a:t>
            </a:r>
          </a:p>
          <a:p>
            <a:pPr marL="0" indent="0">
              <a:buNone/>
            </a:pPr>
            <a:r>
              <a:rPr lang="en-US" sz="2800" dirty="0"/>
              <a:t> </a:t>
            </a:r>
            <a:r>
              <a:rPr lang="en-US" sz="2800" dirty="0" smtClean="0"/>
              <a:t>			4</a:t>
            </a:r>
            <a:r>
              <a:rPr lang="en-US" sz="2800" dirty="0"/>
              <a:t>. HCO</a:t>
            </a:r>
            <a:r>
              <a:rPr lang="en-US" sz="2800" baseline="-25000" dirty="0"/>
              <a:t>3</a:t>
            </a:r>
            <a:r>
              <a:rPr lang="en-US" sz="2800" baseline="30000" dirty="0"/>
              <a:t>–1</a:t>
            </a:r>
            <a:r>
              <a:rPr lang="en-US" sz="2800" dirty="0"/>
              <a:t> + </a:t>
            </a:r>
            <a:r>
              <a:rPr lang="en-US" sz="2800" dirty="0" err="1"/>
              <a:t>HCl</a:t>
            </a:r>
            <a:r>
              <a:rPr lang="en-US" sz="2800" dirty="0"/>
              <a:t> → H</a:t>
            </a:r>
            <a:r>
              <a:rPr lang="en-US" sz="2800" baseline="-25000" dirty="0"/>
              <a:t>2</a:t>
            </a:r>
            <a:r>
              <a:rPr lang="en-US" sz="2800" dirty="0"/>
              <a:t>CO</a:t>
            </a:r>
            <a:r>
              <a:rPr lang="en-US" sz="2800" baseline="-25000" dirty="0"/>
              <a:t>3</a:t>
            </a:r>
            <a:r>
              <a:rPr lang="en-US" sz="2800" dirty="0"/>
              <a:t> + </a:t>
            </a:r>
            <a:r>
              <a:rPr lang="en-US" sz="2800" dirty="0" smtClean="0"/>
              <a:t>   Cl</a:t>
            </a:r>
            <a:r>
              <a:rPr lang="en-US" sz="2800" baseline="30000" dirty="0" smtClean="0"/>
              <a:t>–1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</a:t>
            </a:r>
            <a:r>
              <a:rPr lang="en-US" sz="2800" u="sng" dirty="0" smtClean="0"/>
              <a:t>     </a:t>
            </a:r>
            <a:r>
              <a:rPr lang="en-US" sz="2800" u="sng" dirty="0"/>
              <a:t>base         acid      c. acid    c. </a:t>
            </a:r>
            <a:r>
              <a:rPr lang="en-US" sz="2800" u="sng" dirty="0" smtClean="0"/>
              <a:t>base</a:t>
            </a:r>
          </a:p>
          <a:p>
            <a:pPr marL="514350" indent="-514350">
              <a:buAutoNum type="arabicPeriod" startAt="12"/>
            </a:pPr>
            <a:r>
              <a:rPr lang="en-US" sz="2800" dirty="0" smtClean="0"/>
              <a:t>HClO</a:t>
            </a:r>
            <a:r>
              <a:rPr lang="en-US" sz="2800" baseline="-25000" dirty="0" smtClean="0"/>
              <a:t>3</a:t>
            </a:r>
            <a:r>
              <a:rPr lang="en-US" sz="2800" dirty="0" smtClean="0"/>
              <a:t> + 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 </a:t>
            </a:r>
            <a:r>
              <a:rPr lang="en-US" sz="2800" dirty="0"/>
              <a:t>→ </a:t>
            </a:r>
            <a:r>
              <a:rPr lang="en-US" sz="2800" dirty="0" smtClean="0"/>
              <a:t> 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O +   ClO</a:t>
            </a:r>
            <a:r>
              <a:rPr lang="en-US" sz="2800" baseline="-25000" dirty="0" smtClean="0"/>
              <a:t>3</a:t>
            </a:r>
            <a:r>
              <a:rPr lang="en-US" sz="2800" baseline="30000" dirty="0" smtClean="0"/>
              <a:t>-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u="sng" dirty="0" smtClean="0"/>
              <a:t>    acid         bade     c. acid    c. base</a:t>
            </a:r>
            <a:endParaRPr lang="en-US" sz="2800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2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Types of solutions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562600"/>
          </a:xfrm>
        </p:spPr>
        <p:txBody>
          <a:bodyPr/>
          <a:lstStyle/>
          <a:p>
            <a:r>
              <a:rPr lang="en-US" sz="2800" b="1" dirty="0" smtClean="0"/>
              <a:t>Concentration</a:t>
            </a:r>
            <a:r>
              <a:rPr lang="en-US" sz="2800" dirty="0" smtClean="0"/>
              <a:t> of a solution is a measure of the amount of solute that is dissolved in a given quantity of solvent.</a:t>
            </a:r>
          </a:p>
          <a:p>
            <a:pPr lvl="1"/>
            <a:r>
              <a:rPr lang="en-US" sz="2500" dirty="0" smtClean="0"/>
              <a:t>Solute substance being dissolved </a:t>
            </a:r>
          </a:p>
          <a:p>
            <a:pPr lvl="1"/>
            <a:r>
              <a:rPr lang="en-US" sz="2500" dirty="0" smtClean="0"/>
              <a:t>Solvent substance doing the dissolving </a:t>
            </a:r>
          </a:p>
          <a:p>
            <a:pPr lvl="1"/>
            <a:r>
              <a:rPr lang="en-US" sz="2500" dirty="0" smtClean="0"/>
              <a:t>Lemonade solution, solute is lemon juice and sugar, solvent is water.</a:t>
            </a:r>
          </a:p>
          <a:p>
            <a:r>
              <a:rPr lang="en-US" sz="2800" b="1" dirty="0" smtClean="0"/>
              <a:t>Dilute solution </a:t>
            </a:r>
            <a:r>
              <a:rPr lang="en-US" sz="2800" dirty="0" smtClean="0"/>
              <a:t>is on that contains a small amount of solute</a:t>
            </a:r>
          </a:p>
          <a:p>
            <a:r>
              <a:rPr lang="en-US" sz="2800" b="1" dirty="0" smtClean="0"/>
              <a:t>Concentrated solution </a:t>
            </a:r>
            <a:r>
              <a:rPr lang="en-US" sz="2800" dirty="0" smtClean="0"/>
              <a:t>contains a large amount of solute</a:t>
            </a:r>
          </a:p>
          <a:p>
            <a:pPr lvl="1"/>
            <a:r>
              <a:rPr lang="en-US" dirty="0" smtClean="0"/>
              <a:t>1 g </a:t>
            </a:r>
            <a:r>
              <a:rPr lang="en-US" dirty="0" err="1" smtClean="0"/>
              <a:t>NaCl</a:t>
            </a:r>
            <a:r>
              <a:rPr lang="en-US" dirty="0" smtClean="0"/>
              <a:t> per 100 g H</a:t>
            </a:r>
            <a:r>
              <a:rPr lang="en-US" baseline="-25000" dirty="0" smtClean="0"/>
              <a:t>2</a:t>
            </a:r>
            <a:r>
              <a:rPr lang="en-US" dirty="0" smtClean="0"/>
              <a:t>O would be dilute when compared to 30 g </a:t>
            </a:r>
            <a:r>
              <a:rPr lang="en-US" dirty="0" err="1" smtClean="0"/>
              <a:t>NaCl</a:t>
            </a:r>
            <a:r>
              <a:rPr lang="en-US" dirty="0" smtClean="0"/>
              <a:t> per 100 g H</a:t>
            </a:r>
            <a:r>
              <a:rPr lang="en-US" baseline="-25000" dirty="0" smtClean="0"/>
              <a:t>2</a:t>
            </a:r>
            <a:r>
              <a:rPr lang="en-US" dirty="0" smtClean="0"/>
              <a:t>O (a concentrated solution)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72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19.1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are the properties of acids and bases?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How did Arrhenius define and acid and base?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How are acids and bases defined by the Brønsted-Lowry theory?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What is the Lewis-theory of acids and bases?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smtClean="0"/>
              <a:t>Identify the following as monoprotic, diprotic or triprotic:</a:t>
            </a:r>
          </a:p>
          <a:p>
            <a:pPr marL="514350" indent="-514350">
              <a:buFont typeface="Arial" charset="0"/>
              <a:buNone/>
            </a:pPr>
            <a:r>
              <a:rPr lang="en-US" smtClean="0"/>
              <a:t>	a)  H</a:t>
            </a:r>
            <a:r>
              <a:rPr lang="en-US" baseline="-25000" smtClean="0"/>
              <a:t>2</a:t>
            </a:r>
            <a:r>
              <a:rPr lang="en-US" smtClean="0"/>
              <a:t>CO</a:t>
            </a:r>
            <a:r>
              <a:rPr lang="en-US" baseline="-25000" smtClean="0"/>
              <a:t>3</a:t>
            </a:r>
            <a:r>
              <a:rPr lang="en-US" smtClean="0"/>
              <a:t>     b)  H</a:t>
            </a:r>
            <a:r>
              <a:rPr lang="en-US" baseline="-25000" smtClean="0"/>
              <a:t>3</a:t>
            </a:r>
            <a:r>
              <a:rPr lang="en-US" smtClean="0"/>
              <a:t>PO</a:t>
            </a:r>
            <a:r>
              <a:rPr lang="en-US" baseline="-25000" smtClean="0"/>
              <a:t>4</a:t>
            </a:r>
            <a:r>
              <a:rPr lang="en-US" smtClean="0"/>
              <a:t>     c) HCl     d)  H</a:t>
            </a:r>
            <a:r>
              <a:rPr lang="en-US" baseline="-25000" smtClean="0"/>
              <a:t>2</a:t>
            </a:r>
            <a:r>
              <a:rPr lang="en-US" smtClean="0"/>
              <a:t>SO</a:t>
            </a:r>
            <a:r>
              <a:rPr lang="en-US" baseline="-25000" smtClean="0"/>
              <a:t>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/>
          <a:lstStyle/>
          <a:p>
            <a:r>
              <a:rPr lang="en-US" dirty="0" smtClean="0"/>
              <a:t>19.1 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47580"/>
            <a:ext cx="8763000" cy="5705620"/>
          </a:xfrm>
        </p:spPr>
        <p:txBody>
          <a:bodyPr/>
          <a:lstStyle/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See slide </a:t>
            </a:r>
            <a:r>
              <a:rPr lang="en-US" dirty="0" smtClean="0">
                <a:solidFill>
                  <a:srgbClr val="FF0000"/>
                </a:solidFill>
              </a:rPr>
              <a:t>#25 (opener from 4/20)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Arrhenius </a:t>
            </a:r>
            <a:r>
              <a:rPr lang="en-US" dirty="0" smtClean="0">
                <a:solidFill>
                  <a:srgbClr val="FF0000"/>
                </a:solidFill>
              </a:rPr>
              <a:t>acid produced H+, base produced OH-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err="1" smtClean="0"/>
              <a:t>Brønsted</a:t>
            </a:r>
            <a:r>
              <a:rPr lang="en-US" dirty="0" smtClean="0"/>
              <a:t>-Lowry </a:t>
            </a:r>
            <a:r>
              <a:rPr lang="en-US" dirty="0" smtClean="0">
                <a:solidFill>
                  <a:srgbClr val="FF0000"/>
                </a:solidFill>
              </a:rPr>
              <a:t>acid H+ donor, base H+ acceptor 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Lewis-theory of a</a:t>
            </a:r>
            <a:r>
              <a:rPr lang="en-US" dirty="0" smtClean="0">
                <a:solidFill>
                  <a:srgbClr val="FF0000"/>
                </a:solidFill>
              </a:rPr>
              <a:t>cids electron pair acceptor, base is electron pair donor.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en-US" dirty="0" smtClean="0"/>
              <a:t>Identify the following as </a:t>
            </a:r>
            <a:r>
              <a:rPr lang="en-US" dirty="0" err="1" smtClean="0"/>
              <a:t>monoprotic</a:t>
            </a:r>
            <a:r>
              <a:rPr lang="en-US" dirty="0" smtClean="0"/>
              <a:t>, diprotic or </a:t>
            </a:r>
            <a:r>
              <a:rPr lang="en-US" dirty="0" err="1" smtClean="0"/>
              <a:t>triprotic</a:t>
            </a:r>
            <a:r>
              <a:rPr lang="en-US" dirty="0" smtClean="0"/>
              <a:t>:</a:t>
            </a:r>
          </a:p>
          <a:p>
            <a:pPr marL="514350" indent="-514350">
              <a:buFont typeface="Arial" charset="0"/>
              <a:buNone/>
            </a:pPr>
            <a:r>
              <a:rPr lang="en-US" dirty="0" smtClean="0"/>
              <a:t>	a)  H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r>
              <a:rPr lang="en-US" dirty="0" smtClean="0"/>
              <a:t>     b)  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     c) </a:t>
            </a:r>
            <a:r>
              <a:rPr lang="en-US" dirty="0" err="1" smtClean="0"/>
              <a:t>HCl</a:t>
            </a:r>
            <a:r>
              <a:rPr lang="en-US" dirty="0" smtClean="0"/>
              <a:t>     d)  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endParaRPr lang="en-US" dirty="0" smtClean="0"/>
          </a:p>
          <a:p>
            <a:pPr marL="514350" indent="-514350">
              <a:buFont typeface="Arial" charset="0"/>
              <a:buNone/>
            </a:pPr>
            <a:r>
              <a:rPr lang="en-US" baseline="-25000" dirty="0"/>
              <a:t> </a:t>
            </a:r>
            <a:r>
              <a:rPr lang="en-US" baseline="-25000" dirty="0" smtClean="0"/>
              <a:t>            </a:t>
            </a:r>
            <a:r>
              <a:rPr lang="en-US" sz="2000" dirty="0" smtClean="0">
                <a:solidFill>
                  <a:srgbClr val="FF0000"/>
                </a:solidFill>
              </a:rPr>
              <a:t>diprotic               Triprotic                    Monoprotic            diprotic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99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dirty="0" smtClean="0"/>
              <a:t>The pH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229600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pH</a:t>
            </a:r>
            <a:r>
              <a:rPr lang="en-US" dirty="0" smtClean="0"/>
              <a:t> of a solution is the negative logarithm of the hydrogen-ion concentration.</a:t>
            </a:r>
          </a:p>
          <a:p>
            <a:r>
              <a:rPr lang="en-US" dirty="0" smtClean="0"/>
              <a:t>pH = - log [H</a:t>
            </a:r>
            <a:r>
              <a:rPr lang="en-US" baseline="30000" dirty="0" smtClean="0"/>
              <a:t>+</a:t>
            </a:r>
            <a:r>
              <a:rPr lang="en-US" dirty="0" smtClean="0"/>
              <a:t>]</a:t>
            </a:r>
          </a:p>
          <a:p>
            <a:r>
              <a:rPr lang="en-US" dirty="0" smtClean="0"/>
              <a:t>For example a neutral solution has [H</a:t>
            </a:r>
            <a:r>
              <a:rPr lang="en-US" baseline="30000" dirty="0" smtClean="0"/>
              <a:t>+</a:t>
            </a:r>
            <a:r>
              <a:rPr lang="en-US" dirty="0" smtClean="0"/>
              <a:t>] of 		1.0 x 10 </a:t>
            </a:r>
            <a:r>
              <a:rPr lang="en-US" baseline="30000" dirty="0" smtClean="0"/>
              <a:t>-7</a:t>
            </a:r>
            <a:r>
              <a:rPr lang="en-US" dirty="0" smtClean="0"/>
              <a:t> so the pH is calculated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pH = -log (1.0 x 10 </a:t>
            </a:r>
            <a:r>
              <a:rPr lang="en-US" baseline="30000" dirty="0" smtClean="0"/>
              <a:t>-7</a:t>
            </a:r>
            <a:r>
              <a:rPr lang="en-US" dirty="0" smtClean="0"/>
              <a:t> ) = 7.00</a:t>
            </a:r>
            <a:endParaRPr lang="en-US" dirty="0"/>
          </a:p>
          <a:p>
            <a:r>
              <a:rPr lang="en-US" dirty="0"/>
              <a:t>The </a:t>
            </a:r>
            <a:r>
              <a:rPr lang="en-US" b="1" dirty="0" err="1" smtClean="0"/>
              <a:t>pOH</a:t>
            </a:r>
            <a:r>
              <a:rPr lang="en-US" dirty="0" smtClean="0"/>
              <a:t> </a:t>
            </a:r>
            <a:r>
              <a:rPr lang="en-US" dirty="0"/>
              <a:t>of a solution is the negative logarithm of the </a:t>
            </a:r>
            <a:r>
              <a:rPr lang="en-US" dirty="0" smtClean="0"/>
              <a:t>hydroxide </a:t>
            </a:r>
            <a:r>
              <a:rPr lang="en-US" dirty="0"/>
              <a:t>concentration.</a:t>
            </a:r>
          </a:p>
          <a:p>
            <a:r>
              <a:rPr lang="en-US" dirty="0" err="1" smtClean="0"/>
              <a:t>pOH</a:t>
            </a:r>
            <a:r>
              <a:rPr lang="en-US" dirty="0" smtClean="0"/>
              <a:t> </a:t>
            </a:r>
            <a:r>
              <a:rPr lang="en-US" dirty="0"/>
              <a:t>= - log </a:t>
            </a:r>
            <a:r>
              <a:rPr lang="en-US" dirty="0" smtClean="0"/>
              <a:t>[OH</a:t>
            </a:r>
            <a:r>
              <a:rPr lang="en-US" baseline="30000" dirty="0" smtClean="0"/>
              <a:t>-1</a:t>
            </a:r>
            <a:r>
              <a:rPr lang="en-US" dirty="0" smtClean="0"/>
              <a:t>]</a:t>
            </a:r>
            <a:endParaRPr lang="en-US" dirty="0"/>
          </a:p>
          <a:p>
            <a:pPr algn="ctr">
              <a:buFont typeface="Arial" charset="0"/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Calculating pH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1.0 x 10 </a:t>
            </a:r>
            <a:r>
              <a:rPr lang="en-US" baseline="30000" dirty="0" smtClean="0"/>
              <a:t>-11</a:t>
            </a:r>
          </a:p>
          <a:p>
            <a:pPr marL="91440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(1.0 x 10 </a:t>
            </a:r>
            <a:r>
              <a:rPr lang="en-US" baseline="30000" dirty="0" smtClean="0"/>
              <a:t>-11</a:t>
            </a:r>
            <a:r>
              <a:rPr lang="en-US" dirty="0" smtClean="0"/>
              <a:t> ) = 11.00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6.0 x 10 </a:t>
            </a:r>
            <a:r>
              <a:rPr lang="en-US" baseline="30000" dirty="0" smtClean="0"/>
              <a:t>-5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(6.0 x 10 </a:t>
            </a:r>
            <a:r>
              <a:rPr lang="en-US" baseline="30000" dirty="0" smtClean="0"/>
              <a:t>-5</a:t>
            </a:r>
            <a:r>
              <a:rPr lang="en-US" dirty="0" smtClean="0"/>
              <a:t> ) = 4.22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4.0 x 10 </a:t>
            </a:r>
            <a:r>
              <a:rPr lang="en-US" baseline="30000" dirty="0" smtClean="0"/>
              <a:t>-3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(4.0 x 10 </a:t>
            </a:r>
            <a:r>
              <a:rPr lang="en-US" baseline="30000" dirty="0" smtClean="0"/>
              <a:t>-3</a:t>
            </a:r>
            <a:r>
              <a:rPr lang="en-US" dirty="0" smtClean="0"/>
              <a:t> ) = 2.40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of 	9.0 x 10 </a:t>
            </a:r>
            <a:r>
              <a:rPr lang="en-US" baseline="30000" dirty="0" smtClean="0"/>
              <a:t>-9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 = -log (9.0 x 10 </a:t>
            </a:r>
            <a:r>
              <a:rPr lang="en-US" baseline="30000" dirty="0" smtClean="0"/>
              <a:t>-9</a:t>
            </a:r>
            <a:r>
              <a:rPr lang="en-US" dirty="0" smtClean="0"/>
              <a:t> ) = 8.05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Calculating pOH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pOH = - log [OH</a:t>
            </a:r>
            <a:r>
              <a:rPr lang="en-US" baseline="30000" dirty="0" smtClean="0"/>
              <a:t>-</a:t>
            </a:r>
            <a:r>
              <a:rPr lang="en-US" dirty="0" smtClean="0"/>
              <a:t>]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1.0 x 10 </a:t>
            </a:r>
            <a:r>
              <a:rPr lang="en-US" baseline="30000" dirty="0" smtClean="0"/>
              <a:t>-3</a:t>
            </a:r>
          </a:p>
          <a:p>
            <a:pPr marL="91440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pOH</a:t>
            </a:r>
            <a:r>
              <a:rPr lang="en-US" dirty="0" smtClean="0"/>
              <a:t> = -log (1.0 x 10 </a:t>
            </a:r>
            <a:r>
              <a:rPr lang="en-US" baseline="30000" dirty="0" smtClean="0"/>
              <a:t>-3</a:t>
            </a:r>
            <a:r>
              <a:rPr lang="en-US" dirty="0" smtClean="0"/>
              <a:t> ) = 3.00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6.0 x 10 </a:t>
            </a:r>
            <a:r>
              <a:rPr lang="en-US" baseline="30000" dirty="0" smtClean="0"/>
              <a:t>-7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pOH</a:t>
            </a:r>
            <a:r>
              <a:rPr lang="en-US" dirty="0" smtClean="0"/>
              <a:t> = -log (6.0 x 10 </a:t>
            </a:r>
            <a:r>
              <a:rPr lang="en-US" baseline="30000" dirty="0" smtClean="0"/>
              <a:t>-7</a:t>
            </a:r>
            <a:r>
              <a:rPr lang="en-US" dirty="0" smtClean="0"/>
              <a:t> ) = 6.22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2.0 x 10 </a:t>
            </a:r>
            <a:r>
              <a:rPr lang="en-US" baseline="30000" dirty="0" smtClean="0"/>
              <a:t>-4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/>
              <a:t>pOH</a:t>
            </a:r>
            <a:r>
              <a:rPr lang="en-US" dirty="0" smtClean="0"/>
              <a:t> = -log (2.0 x 10 </a:t>
            </a:r>
            <a:r>
              <a:rPr lang="en-US" baseline="30000" dirty="0" smtClean="0"/>
              <a:t>-4</a:t>
            </a:r>
            <a:r>
              <a:rPr lang="en-US" dirty="0" smtClean="0"/>
              <a:t> ) = 3.70</a:t>
            </a:r>
            <a:endParaRPr lang="en-US" baseline="300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of 7.2 x 10 </a:t>
            </a:r>
            <a:r>
              <a:rPr lang="en-US" baseline="30000" dirty="0" smtClean="0"/>
              <a:t>-9</a:t>
            </a:r>
          </a:p>
          <a:p>
            <a:pPr marL="514350" lvl="1" indent="-51435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pOH = -log (7.2 x 10 </a:t>
            </a:r>
            <a:r>
              <a:rPr lang="en-US" baseline="30000" dirty="0" smtClean="0"/>
              <a:t>-9</a:t>
            </a:r>
            <a:r>
              <a:rPr lang="en-US" dirty="0" smtClean="0"/>
              <a:t> ) = .14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172200"/>
          </a:xfrm>
        </p:spPr>
        <p:txBody>
          <a:bodyPr/>
          <a:lstStyle/>
          <a:p>
            <a:r>
              <a:rPr lang="en-US" dirty="0" smtClean="0"/>
              <a:t>A solution in which [H</a:t>
            </a:r>
            <a:r>
              <a:rPr lang="en-US" baseline="30000" dirty="0" smtClean="0"/>
              <a:t>+</a:t>
            </a:r>
            <a:r>
              <a:rPr lang="en-US" dirty="0" smtClean="0"/>
              <a:t>] is </a:t>
            </a:r>
            <a:r>
              <a:rPr lang="en-US" b="1" dirty="0" smtClean="0"/>
              <a:t>greater</a:t>
            </a:r>
            <a:r>
              <a:rPr lang="en-US" dirty="0" smtClean="0"/>
              <a:t> than 1.0 x 10 </a:t>
            </a:r>
            <a:r>
              <a:rPr lang="en-US" baseline="30000" dirty="0" smtClean="0"/>
              <a:t>-7</a:t>
            </a:r>
            <a:r>
              <a:rPr lang="en-US" dirty="0" smtClean="0"/>
              <a:t>  has a pH less than 7.0 and is </a:t>
            </a:r>
            <a:r>
              <a:rPr lang="en-US" b="1" dirty="0" smtClean="0"/>
              <a:t>acidic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pH of a neutral solution is 7.0</a:t>
            </a:r>
          </a:p>
          <a:p>
            <a:r>
              <a:rPr lang="en-US" dirty="0" smtClean="0"/>
              <a:t>A solution in which [H</a:t>
            </a:r>
            <a:r>
              <a:rPr lang="en-US" baseline="30000" dirty="0" smtClean="0"/>
              <a:t>+</a:t>
            </a:r>
            <a:r>
              <a:rPr lang="en-US" dirty="0" smtClean="0"/>
              <a:t>] is </a:t>
            </a:r>
            <a:r>
              <a:rPr lang="en-US" b="1" dirty="0" smtClean="0"/>
              <a:t>less</a:t>
            </a:r>
            <a:r>
              <a:rPr lang="en-US" dirty="0" smtClean="0"/>
              <a:t> than 1.0 x 10 </a:t>
            </a:r>
            <a:r>
              <a:rPr lang="en-US" baseline="30000" dirty="0" smtClean="0"/>
              <a:t>-7</a:t>
            </a:r>
            <a:r>
              <a:rPr lang="en-US" dirty="0" smtClean="0"/>
              <a:t>  has a pH greater than 7.0 and is </a:t>
            </a:r>
            <a:r>
              <a:rPr lang="en-US" b="1" dirty="0" smtClean="0"/>
              <a:t>basic. </a:t>
            </a:r>
          </a:p>
          <a:p>
            <a:r>
              <a:rPr lang="en-US" dirty="0" smtClean="0"/>
              <a:t> A simple relationship between pH and pOH allows you to calculate the other if one is known.</a:t>
            </a:r>
          </a:p>
          <a:p>
            <a:pPr algn="ctr">
              <a:buFont typeface="Arial" charset="0"/>
              <a:buNone/>
            </a:pPr>
            <a:r>
              <a:rPr lang="en-US" b="1" dirty="0" smtClean="0"/>
              <a:t>pH + pOH = 14</a:t>
            </a:r>
          </a:p>
          <a:p>
            <a:pPr algn="ctr">
              <a:buFont typeface="Arial" charset="0"/>
              <a:buNone/>
            </a:pPr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200" dirty="0" smtClean="0"/>
              <a:t>Calculating concentration from pH/pOH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229600" cy="56388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Using pH to find [H</a:t>
            </a:r>
            <a:r>
              <a:rPr lang="en-US" baseline="30000" dirty="0" smtClean="0"/>
              <a:t>+</a:t>
            </a:r>
            <a:r>
              <a:rPr lang="en-US" dirty="0" smtClean="0"/>
              <a:t>] since  pH= -log [H</a:t>
            </a:r>
            <a:r>
              <a:rPr lang="en-US" baseline="30000" dirty="0" smtClean="0"/>
              <a:t>+</a:t>
            </a:r>
            <a:r>
              <a:rPr lang="en-US" dirty="0" smtClean="0"/>
              <a:t>]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Then 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(-pH)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Calculate the [H+] for the solution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pH= 3.00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10</a:t>
            </a:r>
            <a:r>
              <a:rPr lang="en-US" baseline="30000" dirty="0" smtClean="0"/>
              <a:t>(-pH)</a:t>
            </a:r>
            <a:r>
              <a:rPr lang="en-US" dirty="0" smtClean="0"/>
              <a:t>	 	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(-3.00)</a:t>
            </a:r>
            <a:r>
              <a:rPr lang="en-US" dirty="0" smtClean="0"/>
              <a:t>  = 1.0 x 10</a:t>
            </a:r>
            <a:r>
              <a:rPr lang="en-US" baseline="30000" dirty="0" smtClean="0"/>
              <a:t>-3</a:t>
            </a:r>
            <a:r>
              <a:rPr lang="en-US" dirty="0"/>
              <a:t> M </a:t>
            </a:r>
            <a:r>
              <a:rPr lang="en-US" dirty="0" smtClean="0"/>
              <a:t>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aseline="30000" dirty="0"/>
              <a:t>	</a:t>
            </a:r>
            <a:r>
              <a:rPr lang="en-US" baseline="30000" dirty="0" smtClean="0"/>
              <a:t>					</a:t>
            </a:r>
            <a:r>
              <a:rPr lang="en-US" dirty="0" smtClean="0"/>
              <a:t>0.00100 M H</a:t>
            </a:r>
            <a:r>
              <a:rPr lang="en-US" baseline="30000" dirty="0" smtClean="0"/>
              <a:t>+</a:t>
            </a:r>
            <a:r>
              <a:rPr lang="en-US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Using </a:t>
            </a:r>
            <a:r>
              <a:rPr lang="en-US" dirty="0"/>
              <a:t>pH to find </a:t>
            </a:r>
            <a:r>
              <a:rPr lang="en-US" dirty="0" smtClean="0"/>
              <a:t>[OH</a:t>
            </a:r>
            <a:r>
              <a:rPr lang="en-US" baseline="30000" dirty="0" smtClean="0"/>
              <a:t>-1</a:t>
            </a:r>
            <a:r>
              <a:rPr lang="en-US" dirty="0" smtClean="0"/>
              <a:t>] </a:t>
            </a:r>
            <a:r>
              <a:rPr lang="en-US" dirty="0"/>
              <a:t>since  </a:t>
            </a:r>
            <a:r>
              <a:rPr lang="en-US" dirty="0" smtClean="0"/>
              <a:t>pOH</a:t>
            </a:r>
            <a:r>
              <a:rPr lang="en-US" dirty="0"/>
              <a:t>= -log [OH</a:t>
            </a:r>
            <a:r>
              <a:rPr lang="en-US" baseline="30000" dirty="0"/>
              <a:t>-1</a:t>
            </a:r>
            <a:r>
              <a:rPr lang="en-US" dirty="0"/>
              <a:t>]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Then [OH</a:t>
            </a:r>
            <a:r>
              <a:rPr lang="en-US" baseline="30000" dirty="0"/>
              <a:t>-1</a:t>
            </a:r>
            <a:r>
              <a:rPr lang="en-US" dirty="0"/>
              <a:t>] </a:t>
            </a:r>
            <a:r>
              <a:rPr lang="en-US" dirty="0" smtClean="0"/>
              <a:t>= </a:t>
            </a:r>
            <a:r>
              <a:rPr lang="en-US" dirty="0"/>
              <a:t>10</a:t>
            </a:r>
            <a:r>
              <a:rPr lang="en-US" baseline="30000" dirty="0"/>
              <a:t>(-</a:t>
            </a:r>
            <a:r>
              <a:rPr lang="en-US" baseline="30000" dirty="0" smtClean="0"/>
              <a:t>pOH</a:t>
            </a:r>
            <a:r>
              <a:rPr lang="en-US" baseline="30000" dirty="0"/>
              <a:t>)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Calculate the [OH</a:t>
            </a:r>
            <a:r>
              <a:rPr lang="en-US" baseline="30000" dirty="0"/>
              <a:t>-1</a:t>
            </a:r>
            <a:r>
              <a:rPr lang="en-US" dirty="0"/>
              <a:t>] </a:t>
            </a:r>
            <a:r>
              <a:rPr lang="en-US" dirty="0" smtClean="0"/>
              <a:t>for </a:t>
            </a:r>
            <a:r>
              <a:rPr lang="en-US" dirty="0"/>
              <a:t>the solution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pOH</a:t>
            </a:r>
            <a:r>
              <a:rPr lang="en-US" dirty="0"/>
              <a:t>= </a:t>
            </a:r>
            <a:r>
              <a:rPr lang="en-US" dirty="0" smtClean="0"/>
              <a:t>7.67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[</a:t>
            </a:r>
            <a:r>
              <a:rPr lang="en-US" dirty="0" smtClean="0"/>
              <a:t>OH</a:t>
            </a:r>
            <a:r>
              <a:rPr lang="en-US" baseline="30000" dirty="0" smtClean="0"/>
              <a:t>-1</a:t>
            </a:r>
            <a:r>
              <a:rPr lang="en-US" dirty="0" smtClean="0"/>
              <a:t>]= </a:t>
            </a:r>
            <a:r>
              <a:rPr lang="en-US" dirty="0"/>
              <a:t>10</a:t>
            </a:r>
            <a:r>
              <a:rPr lang="en-US" baseline="30000" dirty="0"/>
              <a:t>(-</a:t>
            </a:r>
            <a:r>
              <a:rPr lang="en-US" baseline="30000" dirty="0" smtClean="0"/>
              <a:t>pOH</a:t>
            </a:r>
            <a:r>
              <a:rPr lang="en-US" baseline="30000" dirty="0"/>
              <a:t>)</a:t>
            </a:r>
            <a:r>
              <a:rPr lang="en-US" dirty="0"/>
              <a:t>	 	 [OH</a:t>
            </a:r>
            <a:r>
              <a:rPr lang="en-US" baseline="30000" dirty="0"/>
              <a:t>-1</a:t>
            </a:r>
            <a:r>
              <a:rPr lang="en-US" dirty="0"/>
              <a:t>] </a:t>
            </a:r>
            <a:r>
              <a:rPr lang="en-US" dirty="0" smtClean="0"/>
              <a:t>= </a:t>
            </a:r>
            <a:r>
              <a:rPr lang="en-US" dirty="0"/>
              <a:t>10</a:t>
            </a:r>
            <a:r>
              <a:rPr lang="en-US" baseline="30000" dirty="0" smtClean="0"/>
              <a:t>(-7.67)</a:t>
            </a:r>
            <a:r>
              <a:rPr lang="en-US" dirty="0" smtClean="0"/>
              <a:t>  </a:t>
            </a:r>
            <a:r>
              <a:rPr lang="en-US" dirty="0"/>
              <a:t>= </a:t>
            </a:r>
            <a:r>
              <a:rPr lang="en-US" dirty="0" smtClean="0"/>
              <a:t>2.14 </a:t>
            </a:r>
            <a:r>
              <a:rPr lang="en-US" dirty="0"/>
              <a:t>x </a:t>
            </a:r>
            <a:r>
              <a:rPr lang="en-US" dirty="0" smtClean="0"/>
              <a:t>10</a:t>
            </a:r>
            <a:r>
              <a:rPr lang="en-US" baseline="30000" dirty="0" smtClean="0"/>
              <a:t>-8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/>
          <a:lstStyle/>
          <a:p>
            <a:r>
              <a:rPr lang="en-US" dirty="0" smtClean="0"/>
              <a:t>pH to </a:t>
            </a:r>
            <a:r>
              <a:rPr lang="en-US" dirty="0" err="1" smtClean="0"/>
              <a:t>pOH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715000"/>
          </a:xfrm>
        </p:spPr>
        <p:txBody>
          <a:bodyPr/>
          <a:lstStyle/>
          <a:p>
            <a:r>
              <a:rPr lang="en-US" dirty="0" smtClean="0"/>
              <a:t>If [H</a:t>
            </a:r>
            <a:r>
              <a:rPr lang="en-US" baseline="30000" dirty="0" smtClean="0"/>
              <a:t>+1</a:t>
            </a:r>
            <a:r>
              <a:rPr lang="en-US" dirty="0" smtClean="0"/>
              <a:t>] is 2.5 x 10</a:t>
            </a:r>
            <a:r>
              <a:rPr lang="en-US" baseline="30000" dirty="0" smtClean="0"/>
              <a:t>-4</a:t>
            </a:r>
            <a:r>
              <a:rPr lang="en-US" dirty="0" smtClean="0"/>
              <a:t> what is the </a:t>
            </a:r>
            <a:r>
              <a:rPr lang="en-US" dirty="0" err="1" smtClean="0"/>
              <a:t>pOH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pH = -log [2.5 x 10</a:t>
            </a:r>
            <a:r>
              <a:rPr lang="en-US" baseline="30000" dirty="0" smtClean="0"/>
              <a:t>-4</a:t>
            </a:r>
            <a:r>
              <a:rPr lang="en-US" dirty="0" smtClean="0"/>
              <a:t> ] =  </a:t>
            </a:r>
          </a:p>
          <a:p>
            <a:pPr lvl="1">
              <a:buNone/>
            </a:pPr>
            <a:r>
              <a:rPr lang="en-US" dirty="0" err="1" smtClean="0"/>
              <a:t>pOH</a:t>
            </a:r>
            <a:r>
              <a:rPr lang="en-US" dirty="0" smtClean="0"/>
              <a:t> = 14 – 3.60 = </a:t>
            </a:r>
          </a:p>
          <a:p>
            <a:endParaRPr lang="en-US" dirty="0" smtClean="0"/>
          </a:p>
          <a:p>
            <a:r>
              <a:rPr lang="en-US" dirty="0" smtClean="0"/>
              <a:t>If the [OH-1] is 6.8 x 10</a:t>
            </a:r>
            <a:r>
              <a:rPr lang="en-US" baseline="30000" dirty="0" smtClean="0"/>
              <a:t>-12</a:t>
            </a:r>
            <a:r>
              <a:rPr lang="en-US" dirty="0" smtClean="0"/>
              <a:t> what is the pH</a:t>
            </a:r>
          </a:p>
          <a:p>
            <a:pPr lvl="1">
              <a:buNone/>
            </a:pPr>
            <a:r>
              <a:rPr lang="en-US" dirty="0" err="1" smtClean="0"/>
              <a:t>pOH</a:t>
            </a:r>
            <a:r>
              <a:rPr lang="en-US" dirty="0" smtClean="0"/>
              <a:t> = -log [6.8 x 10</a:t>
            </a:r>
            <a:r>
              <a:rPr lang="en-US" baseline="30000" dirty="0" smtClean="0"/>
              <a:t>-12</a:t>
            </a:r>
            <a:r>
              <a:rPr lang="en-US" dirty="0" smtClean="0"/>
              <a:t> ] =  </a:t>
            </a:r>
          </a:p>
          <a:p>
            <a:pPr lvl="1">
              <a:buNone/>
            </a:pPr>
            <a:r>
              <a:rPr lang="en-US" dirty="0" smtClean="0"/>
              <a:t>pH = 14 – 11.17 =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4800" y="137160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3.60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52800" y="19812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10.40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19600" y="364742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11.17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29000" y="4180820"/>
            <a:ext cx="838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2.83</a:t>
            </a:r>
            <a:endParaRPr lang="en-US" sz="2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19.2 Hydrogen Ions and Acidity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mtClean="0"/>
              <a:t>The reaction in which water molecules produce ions is called the </a:t>
            </a:r>
            <a:r>
              <a:rPr lang="en-US" u="sng" smtClean="0"/>
              <a:t>self-ionization</a:t>
            </a:r>
            <a:r>
              <a:rPr lang="en-US" smtClean="0"/>
              <a:t> of water</a:t>
            </a:r>
          </a:p>
          <a:p>
            <a:r>
              <a:rPr lang="pt-BR" smtClean="0"/>
              <a:t>H</a:t>
            </a:r>
            <a:r>
              <a:rPr lang="pt-BR" baseline="-25000" smtClean="0"/>
              <a:t>2</a:t>
            </a:r>
            <a:r>
              <a:rPr lang="pt-BR" smtClean="0"/>
              <a:t>O(l)  	        H</a:t>
            </a:r>
            <a:r>
              <a:rPr lang="pt-BR" baseline="30000" smtClean="0"/>
              <a:t>+</a:t>
            </a:r>
            <a:r>
              <a:rPr lang="pt-BR" smtClean="0"/>
              <a:t>(aq) + OH</a:t>
            </a:r>
            <a:r>
              <a:rPr lang="pt-BR" baseline="30000" smtClean="0"/>
              <a:t>−</a:t>
            </a:r>
            <a:r>
              <a:rPr lang="pt-BR" smtClean="0"/>
              <a:t>(aq)		</a:t>
            </a:r>
          </a:p>
          <a:p>
            <a:r>
              <a:rPr lang="pt-BR" smtClean="0"/>
              <a:t>2H</a:t>
            </a:r>
            <a:r>
              <a:rPr lang="pt-BR" baseline="-25000" smtClean="0"/>
              <a:t>2</a:t>
            </a:r>
            <a:r>
              <a:rPr lang="pt-BR" smtClean="0"/>
              <a:t>O(l)  	        H</a:t>
            </a:r>
            <a:r>
              <a:rPr lang="pt-BR" baseline="30000" smtClean="0"/>
              <a:t>3</a:t>
            </a:r>
            <a:r>
              <a:rPr lang="pt-BR" smtClean="0"/>
              <a:t>O</a:t>
            </a:r>
            <a:r>
              <a:rPr lang="pt-BR" baseline="30000" smtClean="0"/>
              <a:t>+</a:t>
            </a:r>
            <a:r>
              <a:rPr lang="pt-BR" smtClean="0"/>
              <a:t>(aq) + OH</a:t>
            </a:r>
            <a:r>
              <a:rPr lang="pt-BR" baseline="30000" smtClean="0"/>
              <a:t>−</a:t>
            </a:r>
            <a:r>
              <a:rPr lang="pt-BR" smtClean="0"/>
              <a:t>(aq)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endParaRPr lang="en-US" smtClean="0"/>
          </a:p>
        </p:txBody>
      </p:sp>
      <p:pic>
        <p:nvPicPr>
          <p:cNvPr id="29699" name="Picture 6" descr="eqarro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743200"/>
            <a:ext cx="976313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03_img_3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4114800"/>
            <a:ext cx="5480050" cy="159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8" descr="eqarro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3352800"/>
            <a:ext cx="976313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867400"/>
          </a:xfrm>
        </p:spPr>
        <p:txBody>
          <a:bodyPr/>
          <a:lstStyle/>
          <a:p>
            <a:r>
              <a:rPr lang="en-US" dirty="0" smtClean="0"/>
              <a:t>Self-ionization of water occurs to a very small extent, in pure water at 25</a:t>
            </a:r>
            <a:r>
              <a:rPr lang="en-US" dirty="0" smtClean="0">
                <a:sym typeface="Symbol" pitchFamily="18" charset="2"/>
              </a:rPr>
              <a:t>C.</a:t>
            </a:r>
          </a:p>
          <a:p>
            <a:r>
              <a:rPr lang="en-US" dirty="0" smtClean="0">
                <a:sym typeface="Symbol" pitchFamily="18" charset="2"/>
              </a:rPr>
              <a:t>Any aqueous solution in which the [H</a:t>
            </a:r>
            <a:r>
              <a:rPr lang="en-US" baseline="30000" dirty="0" smtClean="0">
                <a:sym typeface="Symbol" pitchFamily="18" charset="2"/>
              </a:rPr>
              <a:t>+</a:t>
            </a:r>
            <a:r>
              <a:rPr lang="en-US" dirty="0" smtClean="0">
                <a:sym typeface="Symbol" pitchFamily="18" charset="2"/>
              </a:rPr>
              <a:t>] and [OH</a:t>
            </a:r>
            <a:r>
              <a:rPr lang="en-US" baseline="30000" dirty="0" smtClean="0">
                <a:sym typeface="Symbol" pitchFamily="18" charset="2"/>
              </a:rPr>
              <a:t>-</a:t>
            </a:r>
            <a:r>
              <a:rPr lang="en-US" dirty="0" smtClean="0">
                <a:sym typeface="Symbol" pitchFamily="18" charset="2"/>
              </a:rPr>
              <a:t>] are equal is called a </a:t>
            </a:r>
            <a:r>
              <a:rPr lang="en-US" u="sng" dirty="0" smtClean="0">
                <a:sym typeface="Symbol" pitchFamily="18" charset="2"/>
              </a:rPr>
              <a:t>neutral solution</a:t>
            </a:r>
            <a:r>
              <a:rPr lang="en-US" dirty="0" smtClean="0">
                <a:sym typeface="Symbol" pitchFamily="18" charset="2"/>
              </a:rPr>
              <a:t>.</a:t>
            </a:r>
          </a:p>
          <a:p>
            <a:r>
              <a:rPr lang="en-US" dirty="0" smtClean="0">
                <a:sym typeface="Symbol" pitchFamily="18" charset="2"/>
              </a:rPr>
              <a:t>In aqueous solution </a:t>
            </a:r>
            <a:r>
              <a:rPr lang="en-US" b="1" dirty="0" smtClean="0">
                <a:sym typeface="Symbol" pitchFamily="18" charset="2"/>
              </a:rPr>
              <a:t>[H</a:t>
            </a:r>
            <a:r>
              <a:rPr lang="en-US" b="1" baseline="30000" dirty="0" smtClean="0">
                <a:sym typeface="Symbol" pitchFamily="18" charset="2"/>
              </a:rPr>
              <a:t>+</a:t>
            </a:r>
            <a:r>
              <a:rPr lang="en-US" b="1" dirty="0" smtClean="0">
                <a:sym typeface="Symbol" pitchFamily="18" charset="2"/>
              </a:rPr>
              <a:t>] x [OH</a:t>
            </a:r>
            <a:r>
              <a:rPr lang="en-US" b="1" baseline="30000" dirty="0" smtClean="0">
                <a:sym typeface="Symbol" pitchFamily="18" charset="2"/>
              </a:rPr>
              <a:t>-</a:t>
            </a:r>
            <a:r>
              <a:rPr lang="en-US" b="1" dirty="0" smtClean="0">
                <a:sym typeface="Symbol" pitchFamily="18" charset="2"/>
              </a:rPr>
              <a:t>] = 1.0 x 10</a:t>
            </a:r>
            <a:r>
              <a:rPr lang="en-US" b="1" baseline="30000" dirty="0" smtClean="0">
                <a:sym typeface="Symbol" pitchFamily="18" charset="2"/>
              </a:rPr>
              <a:t>-14</a:t>
            </a:r>
          </a:p>
          <a:p>
            <a:pPr lvl="1"/>
            <a:r>
              <a:rPr lang="en-US" dirty="0" smtClean="0">
                <a:sym typeface="Symbol" pitchFamily="18" charset="2"/>
              </a:rPr>
              <a:t>This is called the </a:t>
            </a:r>
            <a:r>
              <a:rPr lang="en-US" u="sng" dirty="0" smtClean="0">
                <a:sym typeface="Symbol" pitchFamily="18" charset="2"/>
              </a:rPr>
              <a:t>ion-product constant for water (</a:t>
            </a:r>
            <a:r>
              <a:rPr lang="en-US" u="sng" dirty="0" err="1" smtClean="0">
                <a:sym typeface="Symbol" pitchFamily="18" charset="2"/>
              </a:rPr>
              <a:t>K</a:t>
            </a:r>
            <a:r>
              <a:rPr lang="en-US" u="sng" baseline="-25000" dirty="0" err="1" smtClean="0">
                <a:sym typeface="Symbol" pitchFamily="18" charset="2"/>
              </a:rPr>
              <a:t>w</a:t>
            </a:r>
            <a:r>
              <a:rPr lang="en-US" u="sng" dirty="0" smtClean="0">
                <a:sym typeface="Symbol" pitchFamily="18" charset="2"/>
              </a:rPr>
              <a:t>).  </a:t>
            </a:r>
          </a:p>
          <a:p>
            <a:pPr lvl="1"/>
            <a:r>
              <a:rPr lang="en-US" dirty="0" smtClean="0">
                <a:sym typeface="Symbol" pitchFamily="18" charset="2"/>
              </a:rPr>
              <a:t>The concentrations may change but the product always equals 1.0 x 10</a:t>
            </a:r>
            <a:r>
              <a:rPr lang="en-US" baseline="30000" dirty="0" smtClean="0">
                <a:sym typeface="Symbol" pitchFamily="18" charset="2"/>
              </a:rPr>
              <a:t>-14 </a:t>
            </a:r>
            <a:r>
              <a:rPr lang="en-US" dirty="0" smtClean="0">
                <a:sym typeface="Symbol" pitchFamily="18" charset="2"/>
              </a:rPr>
              <a:t>for water.</a:t>
            </a:r>
          </a:p>
          <a:p>
            <a:pPr>
              <a:buNone/>
            </a:pPr>
            <a:endParaRPr lang="en-US" dirty="0" smtClean="0">
              <a:sym typeface="Symbol" pitchFamily="18" charset="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19454" cy="576162"/>
          </a:xfrm>
        </p:spPr>
        <p:txBody>
          <a:bodyPr/>
          <a:lstStyle/>
          <a:p>
            <a:pPr algn="ctr"/>
            <a:r>
              <a:rPr lang="en-US" b="1" dirty="0" smtClean="0"/>
              <a:t>Factors that affect rate of dissolving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05502" cy="5638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Three factors affect the rate that a </a:t>
            </a:r>
            <a:r>
              <a:rPr lang="en-US" sz="2600" b="1" dirty="0" smtClean="0"/>
              <a:t>solid substance </a:t>
            </a:r>
            <a:r>
              <a:rPr lang="en-US" sz="2600" dirty="0" smtClean="0"/>
              <a:t>will dissolve in a liquid solvent</a:t>
            </a:r>
          </a:p>
          <a:p>
            <a:r>
              <a:rPr lang="en-US" sz="2600" dirty="0" smtClean="0"/>
              <a:t>Agitation, temperature and particle size</a:t>
            </a:r>
          </a:p>
          <a:p>
            <a:pPr lvl="1"/>
            <a:r>
              <a:rPr lang="en-US" sz="2600" dirty="0"/>
              <a:t>Agitation or stirring a solution will make the crystals dissolve more quickly</a:t>
            </a:r>
          </a:p>
          <a:p>
            <a:pPr lvl="1"/>
            <a:r>
              <a:rPr lang="en-US" sz="2600" dirty="0" smtClean="0"/>
              <a:t>increasing </a:t>
            </a:r>
            <a:r>
              <a:rPr lang="en-US" sz="2600" dirty="0"/>
              <a:t>the temperature will increase the rate at which the substance will dissolve. </a:t>
            </a:r>
          </a:p>
          <a:p>
            <a:pPr lvl="1"/>
            <a:r>
              <a:rPr lang="en-US" sz="2600" dirty="0" smtClean="0"/>
              <a:t>Smaller </a:t>
            </a:r>
            <a:r>
              <a:rPr lang="en-US" sz="2600" dirty="0"/>
              <a:t>particles (more surface area) dissolve much </a:t>
            </a:r>
            <a:r>
              <a:rPr lang="en-US" sz="2600" dirty="0" smtClean="0"/>
              <a:t>quicker.</a:t>
            </a:r>
            <a:endParaRPr lang="en-US" sz="2600" dirty="0"/>
          </a:p>
          <a:p>
            <a:pPr lvl="1"/>
            <a:r>
              <a:rPr lang="en-US" sz="2600" dirty="0"/>
              <a:t>Remember:  crush it, heat it, stir it 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3479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5" name="Content Placeholder 4" descr="solubility.gif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1" y="-1295400"/>
            <a:ext cx="8188036" cy="8153400"/>
          </a:xfrm>
          <a:prstGeom prst="rect">
            <a:avLst/>
          </a:prstGeom>
          <a:noFill/>
          <a:extLst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52400" y="251576"/>
                <a:ext cx="4267200" cy="660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OPENER</a:t>
                </a:r>
              </a:p>
              <a:p>
                <a:r>
                  <a:rPr lang="en-US" sz="2800" dirty="0" smtClean="0"/>
                  <a:t>1.  What mass of KNO</a:t>
                </a:r>
                <a:r>
                  <a:rPr lang="en-US" sz="2800" baseline="-25000" dirty="0" smtClean="0"/>
                  <a:t>3</a:t>
                </a:r>
                <a:r>
                  <a:rPr lang="en-US" sz="2800" dirty="0" smtClean="0"/>
                  <a:t> can dissolve in 100 g water at 30</a:t>
                </a:r>
                <a:r>
                  <a:rPr lang="en-US" sz="2800" baseline="30000" dirty="0" smtClean="0"/>
                  <a:t>◦</a:t>
                </a:r>
                <a:r>
                  <a:rPr lang="en-US" sz="2800" dirty="0" smtClean="0"/>
                  <a:t>C</a:t>
                </a:r>
              </a:p>
              <a:p>
                <a:r>
                  <a:rPr lang="en-US" sz="2800" dirty="0" smtClean="0"/>
                  <a:t>  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45 g in 100 g water</a:t>
                </a:r>
              </a:p>
              <a:p>
                <a:r>
                  <a:rPr lang="en-US" sz="2800" dirty="0" smtClean="0"/>
                  <a:t>2.  What </a:t>
                </a:r>
                <a:r>
                  <a:rPr lang="en-US" sz="2800" dirty="0"/>
                  <a:t>mass of KNO</a:t>
                </a:r>
                <a:r>
                  <a:rPr lang="en-US" sz="2800" baseline="-25000" dirty="0"/>
                  <a:t>3</a:t>
                </a:r>
                <a:r>
                  <a:rPr lang="en-US" sz="2800" dirty="0"/>
                  <a:t> can dissolve in </a:t>
                </a:r>
                <a:r>
                  <a:rPr lang="en-US" sz="2800" dirty="0" smtClean="0"/>
                  <a:t>200 </a:t>
                </a:r>
                <a:r>
                  <a:rPr lang="en-US" sz="2800" dirty="0"/>
                  <a:t>g water at 30</a:t>
                </a:r>
                <a:r>
                  <a:rPr lang="en-US" sz="2800" baseline="30000" dirty="0"/>
                  <a:t>◦</a:t>
                </a:r>
                <a:r>
                  <a:rPr lang="en-US" sz="2800" dirty="0"/>
                  <a:t>C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sz="2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??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200 </m:t>
                        </m:r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2800" dirty="0" smtClean="0">
                    <a:solidFill>
                      <a:srgbClr val="FF0000"/>
                    </a:solidFill>
                  </a:rPr>
                  <a:t>  ??=90 g</a:t>
                </a:r>
              </a:p>
              <a:p>
                <a:r>
                  <a:rPr lang="en-US" sz="2800" dirty="0" smtClean="0"/>
                  <a:t>3.  What </a:t>
                </a:r>
                <a:r>
                  <a:rPr lang="en-US" sz="2800" dirty="0"/>
                  <a:t>mass of KNO</a:t>
                </a:r>
                <a:r>
                  <a:rPr lang="en-US" sz="2800" baseline="-25000" dirty="0"/>
                  <a:t>3</a:t>
                </a:r>
                <a:r>
                  <a:rPr lang="en-US" sz="2800" dirty="0"/>
                  <a:t> can dissolve in </a:t>
                </a:r>
                <a:r>
                  <a:rPr lang="en-US" sz="2800" dirty="0" smtClean="0"/>
                  <a:t>450 </a:t>
                </a:r>
                <a:r>
                  <a:rPr lang="en-US" sz="2800" dirty="0"/>
                  <a:t>g water at 30</a:t>
                </a:r>
                <a:r>
                  <a:rPr lang="en-US" sz="2800" baseline="30000" dirty="0"/>
                  <a:t>◦</a:t>
                </a:r>
                <a:r>
                  <a:rPr lang="en-US" sz="2800" dirty="0" smtClean="0"/>
                  <a:t>C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45 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100 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US" sz="28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??</m:t>
                        </m:r>
                      </m:num>
                      <m:den>
                        <m:r>
                          <a:rPr lang="en-US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45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0 </m:t>
                        </m:r>
                        <m:r>
                          <a:rPr 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sz="2800" dirty="0">
                    <a:solidFill>
                      <a:srgbClr val="FF0000"/>
                    </a:solidFill>
                  </a:rPr>
                  <a:t>  </a:t>
                </a:r>
                <a:r>
                  <a:rPr lang="en-US" sz="2800" dirty="0" smtClean="0">
                    <a:solidFill>
                      <a:srgbClr val="FF0000"/>
                    </a:solidFill>
                  </a:rPr>
                  <a:t>??=202.5 </a:t>
                </a:r>
                <a:r>
                  <a:rPr lang="en-US" sz="2800" dirty="0">
                    <a:solidFill>
                      <a:srgbClr val="FF0000"/>
                    </a:solidFill>
                  </a:rPr>
                  <a:t>g</a:t>
                </a:r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51576"/>
                <a:ext cx="4267200" cy="6606424"/>
              </a:xfrm>
              <a:prstGeom prst="rect">
                <a:avLst/>
              </a:prstGeom>
              <a:blipFill>
                <a:blip r:embed="rId3"/>
                <a:stretch>
                  <a:fillRect l="-2857" t="-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5-Point Star 1"/>
          <p:cNvSpPr/>
          <p:nvPr/>
        </p:nvSpPr>
        <p:spPr>
          <a:xfrm>
            <a:off x="6781800" y="2628900"/>
            <a:ext cx="381000" cy="3048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4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Acidic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</a:t>
            </a:r>
            <a:r>
              <a:rPr lang="en-US" u="sng" smtClean="0"/>
              <a:t>acidic solution </a:t>
            </a:r>
            <a:r>
              <a:rPr lang="en-US" smtClean="0"/>
              <a:t>is one in which the [H</a:t>
            </a:r>
            <a:r>
              <a:rPr lang="en-US" baseline="30000" smtClean="0"/>
              <a:t>+</a:t>
            </a:r>
            <a:r>
              <a:rPr lang="en-US" smtClean="0"/>
              <a:t>] is greater than the [OH</a:t>
            </a:r>
            <a:r>
              <a:rPr lang="en-US" baseline="30000" smtClean="0"/>
              <a:t>-</a:t>
            </a:r>
            <a:r>
              <a:rPr lang="en-US" smtClean="0"/>
              <a:t>].</a:t>
            </a:r>
          </a:p>
          <a:p>
            <a:r>
              <a:rPr lang="en-US" smtClean="0"/>
              <a:t>The [H</a:t>
            </a:r>
            <a:r>
              <a:rPr lang="en-US" baseline="30000" smtClean="0"/>
              <a:t>+</a:t>
            </a:r>
            <a:r>
              <a:rPr lang="en-US" smtClean="0"/>
              <a:t>] of an acidic solution is greater than	 1.0 x 10</a:t>
            </a:r>
            <a:r>
              <a:rPr lang="en-US" baseline="30000" smtClean="0"/>
              <a:t>-7</a:t>
            </a:r>
            <a:r>
              <a:rPr lang="en-US" smtClean="0"/>
              <a:t> M</a:t>
            </a:r>
          </a:p>
          <a:p>
            <a:endParaRPr lang="en-US" smtClean="0"/>
          </a:p>
          <a:p>
            <a:pPr marL="342900" lvl="1" indent="-342900" algn="ctr">
              <a:buFont typeface="Arial" charset="0"/>
              <a:buNone/>
            </a:pPr>
            <a:r>
              <a:rPr lang="pt-BR" smtClean="0"/>
              <a:t>HCl</a:t>
            </a:r>
            <a:r>
              <a:rPr lang="pt-BR" baseline="-25000" smtClean="0"/>
              <a:t>(g) </a:t>
            </a:r>
            <a:r>
              <a:rPr lang="pt-BR" smtClean="0">
                <a:sym typeface="Symbol" pitchFamily="18" charset="2"/>
              </a:rPr>
              <a:t>  	</a:t>
            </a:r>
            <a:r>
              <a:rPr lang="pt-BR" smtClean="0"/>
              <a:t>H</a:t>
            </a:r>
            <a:r>
              <a:rPr lang="pt-BR" baseline="30000" smtClean="0"/>
              <a:t>+</a:t>
            </a:r>
            <a:r>
              <a:rPr lang="pt-BR" smtClean="0"/>
              <a:t> </a:t>
            </a:r>
            <a:r>
              <a:rPr lang="pt-BR" baseline="-25000" smtClean="0"/>
              <a:t>(aq) </a:t>
            </a:r>
            <a:r>
              <a:rPr lang="pt-BR" smtClean="0"/>
              <a:t>+ Cl</a:t>
            </a:r>
            <a:r>
              <a:rPr lang="pt-BR" baseline="30000" smtClean="0"/>
              <a:t>− </a:t>
            </a:r>
            <a:r>
              <a:rPr lang="pt-BR" smtClean="0"/>
              <a:t> </a:t>
            </a:r>
            <a:r>
              <a:rPr lang="pt-BR" baseline="-25000" smtClean="0"/>
              <a:t>(aq)</a:t>
            </a:r>
          </a:p>
          <a:p>
            <a:endParaRPr lang="en-US" smtClean="0"/>
          </a:p>
        </p:txBody>
      </p:sp>
      <p:pic>
        <p:nvPicPr>
          <p:cNvPr id="31747" name="Picture 3" descr="15px-Equilibrium_sv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4343400"/>
            <a:ext cx="733425" cy="523875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Basic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An basic solution is one in which the [H</a:t>
            </a:r>
            <a:r>
              <a:rPr lang="en-US" baseline="30000" smtClean="0"/>
              <a:t>+</a:t>
            </a:r>
            <a:r>
              <a:rPr lang="en-US" smtClean="0"/>
              <a:t>] is less than the [OH</a:t>
            </a:r>
            <a:r>
              <a:rPr lang="en-US" baseline="30000" smtClean="0"/>
              <a:t>-</a:t>
            </a:r>
            <a:r>
              <a:rPr lang="en-US" smtClean="0"/>
              <a:t>].</a:t>
            </a:r>
          </a:p>
          <a:p>
            <a:r>
              <a:rPr lang="en-US" smtClean="0"/>
              <a:t>The [H</a:t>
            </a:r>
            <a:r>
              <a:rPr lang="en-US" baseline="30000" smtClean="0"/>
              <a:t>+</a:t>
            </a:r>
            <a:r>
              <a:rPr lang="en-US" smtClean="0"/>
              <a:t>] of an acidic solution is less than		1.0 x 10</a:t>
            </a:r>
            <a:r>
              <a:rPr lang="en-US" baseline="30000" smtClean="0"/>
              <a:t>-7</a:t>
            </a:r>
            <a:r>
              <a:rPr lang="en-US" smtClean="0"/>
              <a:t> M</a:t>
            </a:r>
          </a:p>
          <a:p>
            <a:pPr algn="ctr">
              <a:buFont typeface="Arial" charset="0"/>
              <a:buNone/>
            </a:pPr>
            <a:r>
              <a:rPr lang="en-US" smtClean="0"/>
              <a:t>NaOH 	 Na</a:t>
            </a:r>
            <a:r>
              <a:rPr lang="en-US" baseline="30000" smtClean="0"/>
              <a:t>+</a:t>
            </a:r>
            <a:r>
              <a:rPr lang="en-US" smtClean="0"/>
              <a:t> + OH</a:t>
            </a:r>
            <a:r>
              <a:rPr lang="en-US" baseline="30000" smtClean="0"/>
              <a:t>−</a:t>
            </a:r>
          </a:p>
          <a:p>
            <a:r>
              <a:rPr lang="en-US" smtClean="0"/>
              <a:t>Basic solutions are also known as </a:t>
            </a:r>
            <a:r>
              <a:rPr lang="en-US" u="sng" smtClean="0"/>
              <a:t>alkaline solutions</a:t>
            </a:r>
            <a:r>
              <a:rPr lang="en-US" smtClean="0"/>
              <a:t>.</a:t>
            </a:r>
          </a:p>
        </p:txBody>
      </p:sp>
      <p:pic>
        <p:nvPicPr>
          <p:cNvPr id="32771" name="Picture 3" descr="15px-Equilibrium_svg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6200" y="3733800"/>
            <a:ext cx="73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[H</a:t>
            </a:r>
            <a:r>
              <a:rPr lang="en-US" baseline="30000" dirty="0" smtClean="0"/>
              <a:t>+</a:t>
            </a:r>
            <a:r>
              <a:rPr lang="en-US" dirty="0" smtClean="0"/>
              <a:t>] of a solution with a pOH of 3.12?  Is it acidic, basic, or neutral?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pH= 14- pOH	 pH= 14 – 3.12 = 10.88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10</a:t>
            </a:r>
            <a:r>
              <a:rPr lang="en-US" baseline="30000" dirty="0" smtClean="0"/>
              <a:t>(-pH)</a:t>
            </a:r>
            <a:r>
              <a:rPr lang="en-US" dirty="0" smtClean="0"/>
              <a:t>	 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(-10.88)</a:t>
            </a:r>
            <a:r>
              <a:rPr lang="en-US" dirty="0" smtClean="0"/>
              <a:t>  = 1.3 x 10</a:t>
            </a:r>
            <a:r>
              <a:rPr lang="en-US" baseline="30000" dirty="0" smtClean="0"/>
              <a:t>-11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aseline="30000" dirty="0" smtClean="0"/>
              <a:t>				 </a:t>
            </a:r>
            <a:r>
              <a:rPr lang="en-US" dirty="0" smtClean="0"/>
              <a:t>it is a Basic solution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[H</a:t>
            </a:r>
            <a:r>
              <a:rPr lang="en-US" baseline="30000" dirty="0" smtClean="0"/>
              <a:t>+</a:t>
            </a:r>
            <a:r>
              <a:rPr lang="en-US" dirty="0" smtClean="0"/>
              <a:t>] of a solution with a pOH of 9.18?  Is it acidic, basic, or neutral?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pH= 14- pOH	 pH= 14 – 9.18 = 4.82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10</a:t>
            </a:r>
            <a:r>
              <a:rPr lang="en-US" baseline="30000" dirty="0" smtClean="0"/>
              <a:t>(-pH)</a:t>
            </a:r>
            <a:r>
              <a:rPr lang="en-US" dirty="0" smtClean="0"/>
              <a:t>	 [H</a:t>
            </a:r>
            <a:r>
              <a:rPr lang="en-US" baseline="30000" dirty="0" smtClean="0"/>
              <a:t>+</a:t>
            </a:r>
            <a:r>
              <a:rPr lang="en-US" dirty="0" smtClean="0"/>
              <a:t>] = 10</a:t>
            </a:r>
            <a:r>
              <a:rPr lang="en-US" baseline="30000" dirty="0" smtClean="0"/>
              <a:t>(-4.82)</a:t>
            </a:r>
            <a:r>
              <a:rPr lang="en-US" dirty="0" smtClean="0"/>
              <a:t>  = 1.5 x 10</a:t>
            </a:r>
            <a:r>
              <a:rPr lang="en-US" baseline="30000" dirty="0" smtClean="0"/>
              <a:t>-5</a:t>
            </a: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aseline="30000" dirty="0" smtClean="0"/>
              <a:t>				 </a:t>
            </a:r>
            <a:r>
              <a:rPr lang="en-US" dirty="0" smtClean="0"/>
              <a:t>it is an acidic solution</a:t>
            </a:r>
            <a:endParaRPr lang="en-US" baseline="300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73086"/>
            <a:ext cx="8534400" cy="5592763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800" smtClean="0"/>
              <a:t>Example:  What </a:t>
            </a:r>
            <a:r>
              <a:rPr lang="en-US" sz="2800" dirty="0" smtClean="0"/>
              <a:t>is the 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if the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is 1.0 x 10 </a:t>
            </a:r>
            <a:r>
              <a:rPr lang="en-US" sz="2800" baseline="30000" dirty="0" smtClean="0"/>
              <a:t>-3</a:t>
            </a:r>
            <a:r>
              <a:rPr lang="en-US" sz="2800" dirty="0" smtClean="0"/>
              <a:t>?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 remember: 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x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1.0 x 10 </a:t>
            </a:r>
            <a:r>
              <a:rPr lang="en-US" sz="2800" baseline="30000" dirty="0" smtClean="0"/>
              <a:t>-14 </a:t>
            </a:r>
            <a:endParaRPr lang="en-US" sz="2800" dirty="0" smtClean="0"/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= 1.0 x 10 </a:t>
            </a:r>
            <a:r>
              <a:rPr lang="en-US" sz="2800" baseline="30000" dirty="0" smtClean="0"/>
              <a:t>-14</a:t>
            </a:r>
            <a:r>
              <a:rPr lang="en-US" sz="2800" dirty="0" smtClean="0"/>
              <a:t>/ 1.0 x 10 </a:t>
            </a:r>
            <a:r>
              <a:rPr lang="en-US" sz="2800" baseline="30000" dirty="0" smtClean="0"/>
              <a:t>-3</a:t>
            </a:r>
            <a:r>
              <a:rPr lang="en-US" sz="2800" dirty="0" smtClean="0"/>
              <a:t>= 1.0 x 10 </a:t>
            </a:r>
            <a:r>
              <a:rPr lang="en-US" sz="2800" baseline="30000" dirty="0" smtClean="0"/>
              <a:t>-11</a:t>
            </a:r>
          </a:p>
          <a:p>
            <a:r>
              <a:rPr lang="en-US" sz="2800" dirty="0">
                <a:latin typeface="Calibri" pitchFamily="34" charset="0"/>
              </a:rPr>
              <a:t>Possible equations</a:t>
            </a:r>
          </a:p>
          <a:p>
            <a:pPr>
              <a:buNone/>
            </a:pPr>
            <a:r>
              <a:rPr lang="en-US" sz="2800" dirty="0">
                <a:latin typeface="Calibri" pitchFamily="34" charset="0"/>
              </a:rPr>
              <a:t>pH = -log [H</a:t>
            </a:r>
            <a:r>
              <a:rPr lang="en-US" sz="2800" baseline="30000" dirty="0">
                <a:latin typeface="Calibri" pitchFamily="34" charset="0"/>
              </a:rPr>
              <a:t>+1</a:t>
            </a:r>
            <a:r>
              <a:rPr lang="en-US" sz="2800" dirty="0">
                <a:latin typeface="Calibri" pitchFamily="34" charset="0"/>
              </a:rPr>
              <a:t>]	pOH = -log [</a:t>
            </a:r>
            <a:r>
              <a:rPr lang="en-US" sz="2800" dirty="0" smtClean="0">
                <a:latin typeface="Calibri" pitchFamily="34" charset="0"/>
              </a:rPr>
              <a:t>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        pH </a:t>
            </a:r>
            <a:r>
              <a:rPr lang="en-US" sz="2800" dirty="0">
                <a:latin typeface="Calibri" pitchFamily="34" charset="0"/>
              </a:rPr>
              <a:t>+ pOH =14</a:t>
            </a:r>
          </a:p>
          <a:p>
            <a:pPr>
              <a:buNone/>
            </a:pPr>
            <a:r>
              <a:rPr lang="en-US" sz="2800" dirty="0">
                <a:latin typeface="Calibri" pitchFamily="34" charset="0"/>
              </a:rPr>
              <a:t>[H</a:t>
            </a:r>
            <a:r>
              <a:rPr lang="en-US" sz="2800" baseline="30000" dirty="0">
                <a:latin typeface="Calibri" pitchFamily="34" charset="0"/>
              </a:rPr>
              <a:t>+1</a:t>
            </a:r>
            <a:r>
              <a:rPr lang="en-US" sz="2800" dirty="0">
                <a:latin typeface="Calibri" pitchFamily="34" charset="0"/>
              </a:rPr>
              <a:t>] = 10</a:t>
            </a:r>
            <a:r>
              <a:rPr lang="en-US" sz="2800" baseline="30000" dirty="0">
                <a:latin typeface="Calibri" pitchFamily="34" charset="0"/>
              </a:rPr>
              <a:t>-pH</a:t>
            </a:r>
            <a:r>
              <a:rPr lang="en-US" sz="2800" dirty="0">
                <a:latin typeface="Calibri" pitchFamily="34" charset="0"/>
              </a:rPr>
              <a:t>	 	[OH</a:t>
            </a:r>
            <a:r>
              <a:rPr lang="en-US" sz="2800" baseline="30000" dirty="0">
                <a:latin typeface="Calibri" pitchFamily="34" charset="0"/>
              </a:rPr>
              <a:t>-1</a:t>
            </a:r>
            <a:r>
              <a:rPr lang="en-US" sz="2800" dirty="0">
                <a:latin typeface="Calibri" pitchFamily="34" charset="0"/>
              </a:rPr>
              <a:t>] = 10</a:t>
            </a:r>
            <a:r>
              <a:rPr lang="en-US" sz="2800" baseline="30000" dirty="0">
                <a:latin typeface="Calibri" pitchFamily="34" charset="0"/>
              </a:rPr>
              <a:t>-pOH</a:t>
            </a:r>
            <a:r>
              <a:rPr lang="en-US" sz="2800" dirty="0">
                <a:latin typeface="Calibri" pitchFamily="34" charset="0"/>
              </a:rPr>
              <a:t>	  </a:t>
            </a:r>
            <a:r>
              <a:rPr lang="en-US" sz="2800" dirty="0" smtClean="0">
                <a:latin typeface="Calibri" pitchFamily="34" charset="0"/>
              </a:rPr>
              <a:t>[</a:t>
            </a:r>
            <a:r>
              <a:rPr lang="en-US" sz="2800" dirty="0">
                <a:latin typeface="Calibri" pitchFamily="34" charset="0"/>
              </a:rPr>
              <a:t>H</a:t>
            </a:r>
            <a:r>
              <a:rPr lang="en-US" sz="2800" baseline="30000" dirty="0">
                <a:latin typeface="Calibri" pitchFamily="34" charset="0"/>
              </a:rPr>
              <a:t>+1</a:t>
            </a:r>
            <a:r>
              <a:rPr lang="en-US" sz="2800" dirty="0">
                <a:latin typeface="Calibri" pitchFamily="34" charset="0"/>
              </a:rPr>
              <a:t>]x[OH</a:t>
            </a:r>
            <a:r>
              <a:rPr lang="en-US" sz="2800" baseline="30000" dirty="0">
                <a:latin typeface="Calibri" pitchFamily="34" charset="0"/>
              </a:rPr>
              <a:t>-1</a:t>
            </a:r>
            <a:r>
              <a:rPr lang="en-US" sz="2800" dirty="0">
                <a:latin typeface="Calibri" pitchFamily="34" charset="0"/>
              </a:rPr>
              <a:t>]=10</a:t>
            </a:r>
            <a:r>
              <a:rPr lang="en-US" sz="2800" baseline="30000" dirty="0">
                <a:latin typeface="Calibri" pitchFamily="34" charset="0"/>
              </a:rPr>
              <a:t>-14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 smtClean="0"/>
              <a:t>Classify each solution as acidic, basic, or neutral: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6.0 x 10 </a:t>
            </a:r>
            <a:r>
              <a:rPr lang="en-US" sz="2800" baseline="30000" dirty="0" smtClean="0"/>
              <a:t>-10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[OH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] = 3.0 x 10 </a:t>
            </a:r>
            <a:r>
              <a:rPr lang="en-US" sz="2800" baseline="30000" dirty="0" smtClean="0"/>
              <a:t>-4</a:t>
            </a:r>
            <a:r>
              <a:rPr lang="en-US" sz="2800" dirty="0" smtClean="0"/>
              <a:t>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6.0 x 10 </a:t>
            </a:r>
            <a:r>
              <a:rPr lang="en-US" sz="2800" baseline="30000" dirty="0" smtClean="0"/>
              <a:t>-7</a:t>
            </a: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r>
              <a:rPr lang="en-US" sz="2800" dirty="0" smtClean="0"/>
              <a:t> [H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] = 1.0 x 10 </a:t>
            </a:r>
            <a:r>
              <a:rPr lang="en-US" sz="2800" baseline="30000" dirty="0" smtClean="0"/>
              <a:t>-7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en-US" sz="2800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lphaLcParenR"/>
              <a:defRPr/>
            </a:pPr>
            <a:endParaRPr lang="en-US" sz="2800" dirty="0" smtClean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cs typeface="Arial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/>
          <a:lstStyle/>
          <a:p>
            <a:r>
              <a:rPr lang="en-US" dirty="0" smtClean="0"/>
              <a:t>Concentration to pH and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/>
          <a:lstStyle/>
          <a:p>
            <a:r>
              <a:rPr lang="en-US" dirty="0" smtClean="0">
                <a:latin typeface="Calibri" pitchFamily="34" charset="0"/>
              </a:rPr>
              <a:t>Possible equations</a:t>
            </a: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pH = -log [H</a:t>
            </a:r>
            <a:r>
              <a:rPr lang="en-US" sz="2800" baseline="30000" dirty="0" smtClean="0">
                <a:latin typeface="Calibri" pitchFamily="34" charset="0"/>
              </a:rPr>
              <a:t>+1</a:t>
            </a:r>
            <a:r>
              <a:rPr lang="en-US" sz="2800" dirty="0" smtClean="0">
                <a:latin typeface="Calibri" pitchFamily="34" charset="0"/>
              </a:rPr>
              <a:t>]	</a:t>
            </a:r>
            <a:r>
              <a:rPr lang="en-US" sz="2800" dirty="0" err="1" smtClean="0">
                <a:latin typeface="Calibri" pitchFamily="34" charset="0"/>
              </a:rPr>
              <a:t>pOH</a:t>
            </a:r>
            <a:r>
              <a:rPr lang="en-US" sz="2800" dirty="0" smtClean="0">
                <a:latin typeface="Calibri" pitchFamily="34" charset="0"/>
              </a:rPr>
              <a:t> = -log [OH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		pH + </a:t>
            </a:r>
            <a:r>
              <a:rPr lang="en-US" sz="2800" dirty="0" err="1" smtClean="0">
                <a:latin typeface="Calibri" pitchFamily="34" charset="0"/>
              </a:rPr>
              <a:t>pOH</a:t>
            </a:r>
            <a:r>
              <a:rPr lang="en-US" sz="2800" dirty="0" smtClean="0">
                <a:latin typeface="Calibri" pitchFamily="34" charset="0"/>
              </a:rPr>
              <a:t> =14</a:t>
            </a:r>
          </a:p>
          <a:p>
            <a:pPr>
              <a:buNone/>
            </a:pPr>
            <a:r>
              <a:rPr lang="en-US" sz="2800" dirty="0" smtClean="0">
                <a:latin typeface="Calibri" pitchFamily="34" charset="0"/>
              </a:rPr>
              <a:t>[H</a:t>
            </a:r>
            <a:r>
              <a:rPr lang="en-US" sz="2800" baseline="30000" dirty="0" smtClean="0">
                <a:latin typeface="Calibri" pitchFamily="34" charset="0"/>
              </a:rPr>
              <a:t>+1</a:t>
            </a:r>
            <a:r>
              <a:rPr lang="en-US" sz="2800" dirty="0" smtClean="0">
                <a:latin typeface="Calibri" pitchFamily="34" charset="0"/>
              </a:rPr>
              <a:t>] = 10</a:t>
            </a:r>
            <a:r>
              <a:rPr lang="en-US" sz="2800" baseline="30000" dirty="0" smtClean="0">
                <a:latin typeface="Calibri" pitchFamily="34" charset="0"/>
              </a:rPr>
              <a:t>-pH</a:t>
            </a:r>
            <a:r>
              <a:rPr lang="en-US" sz="2800" dirty="0" smtClean="0">
                <a:latin typeface="Calibri" pitchFamily="34" charset="0"/>
              </a:rPr>
              <a:t>	 	[OH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 = 10</a:t>
            </a:r>
            <a:r>
              <a:rPr lang="en-US" sz="2800" baseline="30000" dirty="0" smtClean="0">
                <a:latin typeface="Calibri" pitchFamily="34" charset="0"/>
              </a:rPr>
              <a:t>-pOH</a:t>
            </a:r>
            <a:r>
              <a:rPr lang="en-US" sz="2800" dirty="0" smtClean="0">
                <a:latin typeface="Calibri" pitchFamily="34" charset="0"/>
              </a:rPr>
              <a:t>	    [H</a:t>
            </a:r>
            <a:r>
              <a:rPr lang="en-US" sz="2800" baseline="30000" dirty="0" smtClean="0">
                <a:latin typeface="Calibri" pitchFamily="34" charset="0"/>
              </a:rPr>
              <a:t>+1</a:t>
            </a:r>
            <a:r>
              <a:rPr lang="en-US" sz="2800" dirty="0" smtClean="0">
                <a:latin typeface="Calibri" pitchFamily="34" charset="0"/>
              </a:rPr>
              <a:t>]x[OH</a:t>
            </a:r>
            <a:r>
              <a:rPr lang="en-US" sz="2800" baseline="30000" dirty="0" smtClean="0">
                <a:latin typeface="Calibri" pitchFamily="34" charset="0"/>
              </a:rPr>
              <a:t>-1</a:t>
            </a:r>
            <a:r>
              <a:rPr lang="en-US" sz="2800" dirty="0" smtClean="0">
                <a:latin typeface="Calibri" pitchFamily="34" charset="0"/>
              </a:rPr>
              <a:t>]=10</a:t>
            </a:r>
            <a:r>
              <a:rPr lang="en-US" sz="2800" baseline="30000" dirty="0" smtClean="0">
                <a:latin typeface="Calibri" pitchFamily="34" charset="0"/>
              </a:rPr>
              <a:t>-14</a:t>
            </a:r>
          </a:p>
          <a:p>
            <a:r>
              <a:rPr lang="en-US" dirty="0" smtClean="0">
                <a:latin typeface="Calibri" pitchFamily="34" charset="0"/>
              </a:rPr>
              <a:t>If the [OH</a:t>
            </a:r>
            <a:r>
              <a:rPr lang="en-US" baseline="30000" dirty="0" smtClean="0">
                <a:latin typeface="Calibri" pitchFamily="34" charset="0"/>
              </a:rPr>
              <a:t>-1</a:t>
            </a:r>
            <a:r>
              <a:rPr lang="en-US" dirty="0" smtClean="0">
                <a:latin typeface="Calibri" pitchFamily="34" charset="0"/>
              </a:rPr>
              <a:t>] = 4.68 x 10</a:t>
            </a:r>
            <a:r>
              <a:rPr lang="en-US" baseline="30000" dirty="0" smtClean="0">
                <a:latin typeface="Calibri" pitchFamily="34" charset="0"/>
              </a:rPr>
              <a:t>-3</a:t>
            </a:r>
            <a:r>
              <a:rPr lang="en-US" dirty="0" smtClean="0">
                <a:latin typeface="Calibri" pitchFamily="34" charset="0"/>
              </a:rPr>
              <a:t> determine the </a:t>
            </a:r>
            <a:r>
              <a:rPr lang="en-US" dirty="0" err="1" smtClean="0">
                <a:latin typeface="Calibri" pitchFamily="34" charset="0"/>
              </a:rPr>
              <a:t>pOH</a:t>
            </a:r>
            <a:r>
              <a:rPr lang="en-US" dirty="0" smtClean="0">
                <a:latin typeface="Calibri" pitchFamily="34" charset="0"/>
              </a:rPr>
              <a:t>, pH, [H</a:t>
            </a:r>
            <a:r>
              <a:rPr lang="en-US" baseline="30000" dirty="0" smtClean="0">
                <a:latin typeface="Calibri" pitchFamily="34" charset="0"/>
              </a:rPr>
              <a:t>+1</a:t>
            </a:r>
            <a:r>
              <a:rPr lang="en-US" dirty="0" smtClean="0">
                <a:latin typeface="Calibri" pitchFamily="34" charset="0"/>
              </a:rPr>
              <a:t>] and if acidic/basic/neutral.</a:t>
            </a:r>
          </a:p>
          <a:p>
            <a:pPr>
              <a:buFont typeface="Courier New" pitchFamily="49" charset="0"/>
              <a:buChar char="o"/>
            </a:pPr>
            <a:r>
              <a:rPr lang="en-US" dirty="0" err="1" smtClean="0">
                <a:latin typeface="Calibri" pitchFamily="34" charset="0"/>
              </a:rPr>
              <a:t>pOH</a:t>
            </a:r>
            <a:endParaRPr lang="en-US" i="1" dirty="0" smtClean="0">
              <a:latin typeface="Calibri" pitchFamily="34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i="1" dirty="0" smtClean="0">
                <a:latin typeface="Calibri" pitchFamily="34" charset="0"/>
              </a:rPr>
              <a:t>pH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[H</a:t>
            </a:r>
            <a:r>
              <a:rPr lang="en-US" baseline="30000" dirty="0" smtClean="0">
                <a:latin typeface="Calibri" pitchFamily="34" charset="0"/>
              </a:rPr>
              <a:t>+1</a:t>
            </a:r>
            <a:r>
              <a:rPr lang="en-US" dirty="0" smtClean="0">
                <a:latin typeface="Calibri" pitchFamily="34" charset="0"/>
              </a:rPr>
              <a:t>]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>
                <a:latin typeface="Calibri" pitchFamily="34" charset="0"/>
              </a:rPr>
              <a:t>Substance is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47800" y="34290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- log [4.68 x 10</a:t>
            </a:r>
            <a:r>
              <a:rPr lang="en-US" sz="2800" baseline="30000" dirty="0" smtClean="0">
                <a:latin typeface="Calibri" pitchFamily="34" charset="0"/>
              </a:rPr>
              <a:t>-3</a:t>
            </a:r>
            <a:r>
              <a:rPr lang="en-US" sz="2800" dirty="0" smtClean="0">
                <a:latin typeface="Calibri" pitchFamily="34" charset="0"/>
              </a:rPr>
              <a:t> 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9600" y="3429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2.33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41148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14-2.33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95600" y="4038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11.67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00200" y="46482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=10 </a:t>
            </a:r>
            <a:r>
              <a:rPr lang="en-US" sz="2800" baseline="30000" dirty="0" smtClean="0">
                <a:latin typeface="Calibri" pitchFamily="34" charset="0"/>
              </a:rPr>
              <a:t>-11.67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1800" y="472440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= 2.14 x 10</a:t>
            </a:r>
            <a:r>
              <a:rPr lang="en-US" sz="2800" baseline="30000" dirty="0" smtClean="0">
                <a:latin typeface="Calibri" pitchFamily="34" charset="0"/>
              </a:rPr>
              <a:t>-12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5181600"/>
            <a:ext cx="434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alibri" pitchFamily="34" charset="0"/>
              </a:rPr>
              <a:t>Basic because pH is 11.67</a:t>
            </a:r>
          </a:p>
        </p:txBody>
      </p:sp>
    </p:spTree>
    <p:extLst>
      <p:ext uri="{BB962C8B-B14F-4D97-AF65-F5344CB8AC3E}">
        <p14:creationId xmlns:p14="http://schemas.microsoft.com/office/powerpoint/2010/main" val="50373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196" y="228600"/>
            <a:ext cx="7886700" cy="692072"/>
          </a:xfrm>
        </p:spPr>
        <p:txBody>
          <a:bodyPr/>
          <a:lstStyle/>
          <a:p>
            <a:r>
              <a:rPr lang="en-US" b="1" dirty="0" smtClean="0"/>
              <a:t>Strength of Acids &amp; Bases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943" y="1143000"/>
            <a:ext cx="8557205" cy="5486400"/>
          </a:xfrm>
        </p:spPr>
        <p:txBody>
          <a:bodyPr>
            <a:normAutofit/>
          </a:bodyPr>
          <a:lstStyle/>
          <a:p>
            <a:r>
              <a:rPr lang="en-US" sz="3000" dirty="0"/>
              <a:t>What does it mean to be a STRONG acid?</a:t>
            </a:r>
          </a:p>
          <a:p>
            <a:r>
              <a:rPr lang="en-US" sz="3000" dirty="0"/>
              <a:t>What are the 6 strong acids? (name and formula)</a:t>
            </a:r>
          </a:p>
          <a:p>
            <a:r>
              <a:rPr lang="en-US" sz="3000" dirty="0"/>
              <a:t>What does it mean to be a STRONG base?</a:t>
            </a:r>
          </a:p>
          <a:p>
            <a:r>
              <a:rPr lang="en-US" sz="3000" dirty="0"/>
              <a:t>What are the 8 strong bases? (name and formula) </a:t>
            </a:r>
          </a:p>
          <a:p>
            <a:r>
              <a:rPr lang="en-US" sz="3000" dirty="0"/>
              <a:t>What does it mean to be a WEAK acid or WEAK base?</a:t>
            </a:r>
          </a:p>
          <a:p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5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19.3 Strengths of Acids and Bases</a:t>
            </a:r>
            <a:endParaRPr lang="en-US" dirty="0"/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562600"/>
          </a:xfrm>
        </p:spPr>
        <p:txBody>
          <a:bodyPr/>
          <a:lstStyle/>
          <a:p>
            <a:r>
              <a:rPr lang="en-US" b="1" dirty="0" smtClean="0"/>
              <a:t>Strong acids </a:t>
            </a:r>
            <a:r>
              <a:rPr lang="en-US" dirty="0" smtClean="0"/>
              <a:t>are completely ionized in aqueous solutions.</a:t>
            </a:r>
          </a:p>
          <a:p>
            <a:pPr algn="ctr">
              <a:buFont typeface="Arial" charset="0"/>
              <a:buNone/>
            </a:pPr>
            <a:r>
              <a:rPr lang="pt-BR" dirty="0" smtClean="0"/>
              <a:t>HCl</a:t>
            </a:r>
            <a:r>
              <a:rPr lang="pt-BR" i="1" baseline="-25000" dirty="0" smtClean="0"/>
              <a:t>(aq)</a:t>
            </a:r>
            <a:r>
              <a:rPr lang="pt-BR" dirty="0" smtClean="0"/>
              <a:t> + H</a:t>
            </a:r>
            <a:r>
              <a:rPr lang="pt-BR" baseline="-25000" dirty="0" smtClean="0"/>
              <a:t>2</a:t>
            </a:r>
            <a:r>
              <a:rPr lang="pt-BR" dirty="0" smtClean="0"/>
              <a:t>O</a:t>
            </a:r>
            <a:r>
              <a:rPr lang="pt-BR" i="1" baseline="-25000" dirty="0" smtClean="0"/>
              <a:t>(l)</a:t>
            </a:r>
            <a:r>
              <a:rPr lang="pt-BR" dirty="0" smtClean="0"/>
              <a:t> </a:t>
            </a:r>
            <a:r>
              <a:rPr lang="pt-BR" dirty="0" smtClean="0">
                <a:sym typeface="Symbol" pitchFamily="18" charset="2"/>
              </a:rPr>
              <a:t></a:t>
            </a:r>
            <a:r>
              <a:rPr lang="pt-BR" dirty="0" smtClean="0"/>
              <a:t>H</a:t>
            </a:r>
            <a:r>
              <a:rPr lang="pt-BR" baseline="-25000" dirty="0" smtClean="0"/>
              <a:t>3</a:t>
            </a:r>
            <a:r>
              <a:rPr lang="pt-BR" dirty="0" smtClean="0"/>
              <a:t>O</a:t>
            </a:r>
            <a:r>
              <a:rPr lang="pt-BR" baseline="30000" dirty="0" smtClean="0"/>
              <a:t>+</a:t>
            </a:r>
            <a:r>
              <a:rPr lang="pt-BR" i="1" baseline="-25000" dirty="0" smtClean="0"/>
              <a:t>(aq)</a:t>
            </a:r>
            <a:r>
              <a:rPr lang="pt-BR" dirty="0" smtClean="0"/>
              <a:t> + Cl</a:t>
            </a:r>
            <a:r>
              <a:rPr lang="pt-BR" baseline="30000" dirty="0" smtClean="0"/>
              <a:t>-</a:t>
            </a:r>
            <a:r>
              <a:rPr lang="pt-BR" i="1" baseline="-25000" dirty="0" smtClean="0"/>
              <a:t>(aq)</a:t>
            </a:r>
            <a:r>
              <a:rPr lang="pt-BR" i="1" dirty="0" smtClean="0"/>
              <a:t>  100% ionized</a:t>
            </a:r>
          </a:p>
          <a:p>
            <a:pPr algn="ctr">
              <a:buFont typeface="Arial" charset="0"/>
              <a:buNone/>
            </a:pPr>
            <a:endParaRPr lang="pt-BR" i="1" dirty="0" smtClean="0"/>
          </a:p>
          <a:p>
            <a:r>
              <a:rPr lang="en-US" b="1" dirty="0" smtClean="0"/>
              <a:t>Weak acids </a:t>
            </a:r>
            <a:r>
              <a:rPr lang="en-US" dirty="0" smtClean="0"/>
              <a:t>only slightly ionize in aqueous solutions.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COOH</a:t>
            </a:r>
            <a:r>
              <a:rPr lang="en-US" i="1" baseline="-25000" dirty="0" smtClean="0"/>
              <a:t>(</a:t>
            </a:r>
            <a:r>
              <a:rPr lang="en-US" i="1" baseline="-25000" dirty="0" err="1" smtClean="0"/>
              <a:t>aq</a:t>
            </a:r>
            <a:r>
              <a:rPr lang="en-US" i="1" baseline="-25000" dirty="0" smtClean="0"/>
              <a:t>)</a:t>
            </a:r>
            <a:r>
              <a:rPr lang="en-US" dirty="0" smtClean="0"/>
              <a:t> +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i="1" baseline="-25000" dirty="0" smtClean="0"/>
              <a:t>(l)</a:t>
            </a:r>
            <a:r>
              <a:rPr lang="en-US" dirty="0" smtClean="0"/>
              <a:t>		H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30000" dirty="0" smtClean="0"/>
              <a:t>+</a:t>
            </a:r>
            <a:r>
              <a:rPr lang="en-US" i="1" baseline="-25000" dirty="0" smtClean="0"/>
              <a:t>(</a:t>
            </a:r>
            <a:r>
              <a:rPr lang="en-US" i="1" baseline="-25000" dirty="0" err="1" smtClean="0"/>
              <a:t>aq</a:t>
            </a:r>
            <a:r>
              <a:rPr lang="en-US" i="1" baseline="-25000" dirty="0" smtClean="0"/>
              <a:t>)</a:t>
            </a:r>
            <a:r>
              <a:rPr lang="en-US" dirty="0" smtClean="0"/>
              <a:t> + CH</a:t>
            </a:r>
            <a:r>
              <a:rPr lang="en-US" baseline="-25000" dirty="0" smtClean="0"/>
              <a:t>3</a:t>
            </a:r>
            <a:r>
              <a:rPr lang="en-US" dirty="0" smtClean="0"/>
              <a:t>COO</a:t>
            </a:r>
            <a:r>
              <a:rPr lang="en-US" baseline="30000" dirty="0" smtClean="0"/>
              <a:t>-</a:t>
            </a:r>
            <a:r>
              <a:rPr lang="en-US" i="1" baseline="-25000" dirty="0" smtClean="0"/>
              <a:t>(</a:t>
            </a:r>
            <a:r>
              <a:rPr lang="en-US" i="1" baseline="-25000" dirty="0" err="1" smtClean="0"/>
              <a:t>aq</a:t>
            </a:r>
            <a:r>
              <a:rPr lang="en-US" i="1" baseline="-25000" dirty="0" smtClean="0"/>
              <a:t>)</a:t>
            </a:r>
            <a:r>
              <a:rPr lang="en-US" dirty="0" smtClean="0"/>
              <a:t> 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Less than 0.4% ionized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3011" name="Picture 3" descr="eqarrows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419600"/>
            <a:ext cx="8143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Six strong acids!!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HCl</a:t>
            </a:r>
            <a:r>
              <a:rPr lang="en-US" dirty="0" smtClean="0"/>
              <a:t>  	hydrochloric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/>
              <a:t>HBr</a:t>
            </a:r>
            <a:r>
              <a:rPr lang="en-US" dirty="0" smtClean="0"/>
              <a:t>  	</a:t>
            </a:r>
            <a:r>
              <a:rPr lang="en-US" dirty="0" err="1" smtClean="0"/>
              <a:t>hydrobromic</a:t>
            </a:r>
            <a:r>
              <a:rPr lang="en-US" dirty="0" smtClean="0"/>
              <a:t>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HI 	 	</a:t>
            </a:r>
            <a:r>
              <a:rPr lang="en-US" dirty="0" err="1" smtClean="0"/>
              <a:t>hydroiodic</a:t>
            </a:r>
            <a:r>
              <a:rPr lang="en-US" dirty="0" smtClean="0"/>
              <a:t>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HNO</a:t>
            </a:r>
            <a:r>
              <a:rPr lang="en-US" baseline="-25000" dirty="0" smtClean="0"/>
              <a:t>3</a:t>
            </a:r>
            <a:r>
              <a:rPr lang="en-US" dirty="0" smtClean="0"/>
              <a:t>  	nitric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SO</a:t>
            </a:r>
            <a:r>
              <a:rPr lang="en-US" baseline="-25000" dirty="0" smtClean="0"/>
              <a:t>4</a:t>
            </a:r>
            <a:r>
              <a:rPr lang="en-US" dirty="0" smtClean="0"/>
              <a:t>  	sulfuric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HClO</a:t>
            </a:r>
            <a:r>
              <a:rPr lang="en-US" baseline="-25000" dirty="0" smtClean="0"/>
              <a:t>4</a:t>
            </a:r>
            <a:r>
              <a:rPr lang="en-US" dirty="0" smtClean="0"/>
              <a:t> 	perchloric acid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All other acids are considered weak acids!!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Base Dissociation Constant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/>
          <a:lstStyle/>
          <a:p>
            <a:r>
              <a:rPr lang="en-US" b="1" dirty="0" smtClean="0"/>
              <a:t>Strong  bases </a:t>
            </a:r>
            <a:r>
              <a:rPr lang="en-US" dirty="0" smtClean="0"/>
              <a:t>dissociate completely into metal ions and hydroxide ions in aqueous solution.</a:t>
            </a:r>
          </a:p>
          <a:p>
            <a:pPr marL="0" indent="0" algn="ctr">
              <a:buNone/>
            </a:pPr>
            <a:r>
              <a:rPr lang="en-US" dirty="0" smtClean="0"/>
              <a:t>	</a:t>
            </a:r>
            <a:r>
              <a:rPr lang="en-US" dirty="0" err="1" smtClean="0"/>
              <a:t>NaOH</a:t>
            </a:r>
            <a:r>
              <a:rPr lang="en-US" dirty="0" smtClean="0"/>
              <a:t> → Na</a:t>
            </a:r>
            <a:r>
              <a:rPr lang="en-US" baseline="30000" dirty="0" smtClean="0"/>
              <a:t>+</a:t>
            </a:r>
            <a:r>
              <a:rPr lang="en-US" dirty="0" smtClean="0"/>
              <a:t>  + OH</a:t>
            </a:r>
            <a:r>
              <a:rPr lang="en-US" baseline="30000" dirty="0" smtClean="0"/>
              <a:t>-</a:t>
            </a:r>
          </a:p>
          <a:p>
            <a:r>
              <a:rPr lang="en-US" b="1" dirty="0" smtClean="0"/>
              <a:t>Weak bases </a:t>
            </a:r>
            <a:r>
              <a:rPr lang="en-US" dirty="0" smtClean="0"/>
              <a:t>react </a:t>
            </a:r>
            <a:r>
              <a:rPr lang="en-US" dirty="0"/>
              <a:t> only partially </a:t>
            </a:r>
            <a:r>
              <a:rPr lang="en-US" dirty="0" smtClean="0"/>
              <a:t>ionized in water to form the hydroxide ion and the conjugate acid of the base. </a:t>
            </a:r>
          </a:p>
          <a:p>
            <a:pPr algn="ctr">
              <a:buFont typeface="Arial" charset="0"/>
              <a:buNone/>
            </a:pPr>
            <a:r>
              <a:rPr lang="en-US" dirty="0" smtClean="0"/>
              <a:t>NH</a:t>
            </a:r>
            <a:r>
              <a:rPr lang="en-US" baseline="-25000" dirty="0" smtClean="0"/>
              <a:t>3(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 </a:t>
            </a:r>
            <a:r>
              <a:rPr lang="en-US" dirty="0" smtClean="0"/>
              <a:t>+ 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n-US" baseline="-25000" dirty="0" smtClean="0"/>
              <a:t>(l) </a:t>
            </a:r>
            <a:r>
              <a:rPr lang="en-US" dirty="0" smtClean="0"/>
              <a:t>		NH</a:t>
            </a:r>
            <a:r>
              <a:rPr lang="en-US" baseline="-25000" dirty="0" smtClean="0"/>
              <a:t>4</a:t>
            </a:r>
            <a:r>
              <a:rPr lang="en-US" baseline="30000" dirty="0" smtClean="0"/>
              <a:t>+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 </a:t>
            </a:r>
            <a:r>
              <a:rPr lang="en-US" dirty="0" smtClean="0"/>
              <a:t>+ OH</a:t>
            </a:r>
            <a:r>
              <a:rPr lang="en-US" baseline="30000" dirty="0" smtClean="0"/>
              <a:t>-</a:t>
            </a:r>
            <a:r>
              <a:rPr lang="en-US" baseline="-25000" dirty="0" smtClean="0"/>
              <a:t>(</a:t>
            </a:r>
            <a:r>
              <a:rPr lang="en-US" baseline="-25000" dirty="0" err="1" smtClean="0"/>
              <a:t>aq</a:t>
            </a:r>
            <a:r>
              <a:rPr lang="en-US" baseline="-25000" dirty="0" smtClean="0"/>
              <a:t>)</a:t>
            </a:r>
          </a:p>
        </p:txBody>
      </p:sp>
      <p:pic>
        <p:nvPicPr>
          <p:cNvPr id="47107" name="Picture 3" descr="eqarrows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4495800"/>
            <a:ext cx="7381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19454" cy="576162"/>
          </a:xfrm>
        </p:spPr>
        <p:txBody>
          <a:bodyPr/>
          <a:lstStyle/>
          <a:p>
            <a:pPr algn="ctr"/>
            <a:r>
              <a:rPr lang="en-US" b="1" dirty="0" smtClean="0"/>
              <a:t>Factors that affect rate of dissolving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05502" cy="56388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Three factors affect the rate that a </a:t>
            </a:r>
            <a:r>
              <a:rPr lang="en-US" sz="2600" b="1" dirty="0" smtClean="0"/>
              <a:t>Gas substance </a:t>
            </a:r>
            <a:r>
              <a:rPr lang="en-US" sz="2600" dirty="0" smtClean="0"/>
              <a:t>will dissolve in a liquid solvent</a:t>
            </a:r>
          </a:p>
          <a:p>
            <a:r>
              <a:rPr lang="en-US" sz="2600" dirty="0" smtClean="0"/>
              <a:t>Agitation, pressure and temperature</a:t>
            </a:r>
          </a:p>
          <a:p>
            <a:pPr lvl="1"/>
            <a:r>
              <a:rPr lang="en-US" sz="2400" dirty="0" smtClean="0"/>
              <a:t>gasses </a:t>
            </a:r>
            <a:r>
              <a:rPr lang="en-US" sz="2400" dirty="0"/>
              <a:t>dissolved in a liquid decreasing the temperature will allow an increase in the amount of gasses that can be </a:t>
            </a:r>
            <a:r>
              <a:rPr lang="en-US" sz="2400" dirty="0" smtClean="0"/>
              <a:t>dissolved</a:t>
            </a:r>
            <a:endParaRPr lang="en-US" sz="2200" dirty="0"/>
          </a:p>
          <a:p>
            <a:pPr lvl="1"/>
            <a:r>
              <a:rPr lang="en-US" sz="2600" dirty="0" smtClean="0"/>
              <a:t>Also </a:t>
            </a:r>
            <a:r>
              <a:rPr lang="en-US" sz="2600" dirty="0"/>
              <a:t>increasing the pressure will increase the amount of gas that can dissolve in a liquid.  </a:t>
            </a:r>
            <a:endParaRPr lang="en-US" sz="2600" dirty="0" smtClean="0"/>
          </a:p>
          <a:p>
            <a:pPr lvl="1"/>
            <a:r>
              <a:rPr lang="en-US" sz="2600" dirty="0" smtClean="0"/>
              <a:t>NOT agitating (no stirring or shaking) will increase the amount of gas a liquid can hold.  </a:t>
            </a:r>
            <a:endParaRPr lang="en-US" sz="2600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709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Eight strong bases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err="1" smtClean="0"/>
              <a:t>LiOH</a:t>
            </a:r>
            <a:r>
              <a:rPr lang="en-US" dirty="0" smtClean="0"/>
              <a:t> - lithium hydroxide </a:t>
            </a:r>
          </a:p>
          <a:p>
            <a:r>
              <a:rPr lang="en-US" dirty="0" err="1" smtClean="0"/>
              <a:t>NaOH</a:t>
            </a:r>
            <a:r>
              <a:rPr lang="en-US" dirty="0" smtClean="0"/>
              <a:t> - sodium hydroxide </a:t>
            </a:r>
          </a:p>
          <a:p>
            <a:r>
              <a:rPr lang="en-US" dirty="0" smtClean="0"/>
              <a:t>KOH - potassium hydroxide </a:t>
            </a:r>
          </a:p>
          <a:p>
            <a:r>
              <a:rPr lang="en-US" dirty="0" err="1" smtClean="0"/>
              <a:t>RbOH</a:t>
            </a:r>
            <a:r>
              <a:rPr lang="en-US" dirty="0" smtClean="0"/>
              <a:t> - rubidium hydroxide </a:t>
            </a:r>
          </a:p>
          <a:p>
            <a:r>
              <a:rPr lang="en-US" dirty="0" err="1" smtClean="0"/>
              <a:t>CsOH</a:t>
            </a:r>
            <a:r>
              <a:rPr lang="en-US" dirty="0" smtClean="0"/>
              <a:t> - cesium hydroxide </a:t>
            </a:r>
          </a:p>
          <a:p>
            <a:r>
              <a:rPr lang="en-US" dirty="0" smtClean="0"/>
              <a:t>Ca(OH)</a:t>
            </a:r>
            <a:r>
              <a:rPr lang="en-US" baseline="-25000" dirty="0" smtClean="0"/>
              <a:t>2</a:t>
            </a:r>
            <a:r>
              <a:rPr lang="en-US" dirty="0" smtClean="0"/>
              <a:t> - calcium hydroxide </a:t>
            </a:r>
          </a:p>
          <a:p>
            <a:r>
              <a:rPr lang="en-US" dirty="0" err="1" smtClean="0"/>
              <a:t>Sr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r>
              <a:rPr lang="en-US" dirty="0" smtClean="0"/>
              <a:t> - strontium hydroxide </a:t>
            </a:r>
          </a:p>
          <a:p>
            <a:r>
              <a:rPr lang="en-US" dirty="0" smtClean="0"/>
              <a:t>Ba(OH)</a:t>
            </a:r>
            <a:r>
              <a:rPr lang="en-US" baseline="-25000" dirty="0" smtClean="0"/>
              <a:t>2</a:t>
            </a:r>
            <a:r>
              <a:rPr lang="en-US" dirty="0" smtClean="0"/>
              <a:t> - barium hydroxide </a:t>
            </a:r>
          </a:p>
          <a:p>
            <a:pPr lvl="1"/>
            <a:r>
              <a:rPr lang="en-US" dirty="0" smtClean="0"/>
              <a:t>Metals make a lower case b on the periodic table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975" y="302347"/>
            <a:ext cx="1647825" cy="5248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Strong Acids or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8440"/>
            <a:ext cx="8686800" cy="5558559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 for strong acids equals molarity of acid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[H</a:t>
            </a:r>
            <a:r>
              <a:rPr lang="en-US" baseline="30000" dirty="0" smtClean="0"/>
              <a:t>+</a:t>
            </a:r>
            <a:r>
              <a:rPr lang="en-US" dirty="0" smtClean="0"/>
              <a:t>]= M of acid so pH=-log [acid M]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[OH</a:t>
            </a:r>
            <a:r>
              <a:rPr lang="en-US" baseline="30000" dirty="0" smtClean="0"/>
              <a:t>-</a:t>
            </a:r>
            <a:r>
              <a:rPr lang="en-US" dirty="0" smtClean="0"/>
              <a:t>] for strong bases equals molarity of base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en-US" dirty="0" smtClean="0"/>
              <a:t>[OH-]= M of base so pOH</a:t>
            </a:r>
            <a:r>
              <a:rPr lang="en-US" dirty="0"/>
              <a:t>=-log </a:t>
            </a:r>
            <a:r>
              <a:rPr lang="en-US" dirty="0" smtClean="0"/>
              <a:t>[base </a:t>
            </a:r>
            <a:r>
              <a:rPr lang="en-US" dirty="0"/>
              <a:t>M</a:t>
            </a:r>
            <a:r>
              <a:rPr lang="en-US" dirty="0" smtClean="0"/>
              <a:t>]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What is the pH and pOH for the following solutions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0.275 M </a:t>
            </a:r>
            <a:r>
              <a:rPr lang="en-US" dirty="0" err="1" smtClean="0"/>
              <a:t>HCl</a:t>
            </a: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0.500 M NaOH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0.200 M HNO</a:t>
            </a:r>
            <a:r>
              <a:rPr lang="en-US" baseline="-25000" dirty="0" smtClean="0"/>
              <a:t>3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0.375 M </a:t>
            </a:r>
            <a:r>
              <a:rPr lang="en-US" dirty="0" err="1" smtClean="0"/>
              <a:t>Ba</a:t>
            </a:r>
            <a:r>
              <a:rPr lang="en-US" dirty="0" smtClean="0"/>
              <a:t>(OH)</a:t>
            </a:r>
            <a:r>
              <a:rPr lang="en-US" baseline="-25000" dirty="0" smtClean="0"/>
              <a:t>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0" y="2247900"/>
            <a:ext cx="4381500" cy="25908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pH and pOH of Strong Acids and 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5257800" cy="6629400"/>
          </a:xfrm>
        </p:spPr>
        <p:txBody>
          <a:bodyPr rtlCol="0"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0.275 M </a:t>
            </a:r>
            <a:r>
              <a:rPr lang="en-US" dirty="0" err="1" smtClean="0"/>
              <a:t>HCl</a:t>
            </a:r>
            <a:endParaRPr lang="en-US" dirty="0" smtClean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pH = -log (0.275) =</a:t>
            </a:r>
            <a:r>
              <a:rPr lang="en-US" dirty="0" smtClean="0"/>
              <a:t>0.561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pOH = 14 – 0.561 = 13.439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0.500 M </a:t>
            </a:r>
            <a:r>
              <a:rPr lang="en-US" dirty="0" err="1" smtClean="0"/>
              <a:t>NaOH</a:t>
            </a:r>
            <a:endParaRPr lang="en-US" dirty="0" smtClean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pOH = - log (0.50) = 0.30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pH = 14 – 0.30 = 13.70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0.200 M HNO</a:t>
            </a:r>
            <a:r>
              <a:rPr lang="en-US" baseline="-25000" dirty="0" smtClean="0"/>
              <a:t>3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pH = -log (</a:t>
            </a:r>
            <a:r>
              <a:rPr lang="en-US" dirty="0" smtClean="0"/>
              <a:t>0.20) </a:t>
            </a:r>
            <a:r>
              <a:rPr lang="en-US" dirty="0"/>
              <a:t>=</a:t>
            </a:r>
            <a:r>
              <a:rPr lang="en-US" dirty="0" smtClean="0"/>
              <a:t>0.70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pOH = 14 – </a:t>
            </a:r>
            <a:r>
              <a:rPr lang="en-US" dirty="0" smtClean="0"/>
              <a:t>0.70 </a:t>
            </a:r>
            <a:r>
              <a:rPr lang="en-US" dirty="0"/>
              <a:t>= </a:t>
            </a:r>
            <a:r>
              <a:rPr lang="en-US" dirty="0" smtClean="0"/>
              <a:t>13.30</a:t>
            </a:r>
            <a:endParaRPr lang="en-US" baseline="-250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eriod"/>
              <a:defRPr/>
            </a:pPr>
            <a:r>
              <a:rPr lang="en-US" dirty="0" smtClean="0"/>
              <a:t>0.375 M Ba(OH)</a:t>
            </a:r>
            <a:r>
              <a:rPr lang="en-US" baseline="-25000" dirty="0" smtClean="0"/>
              <a:t>2</a:t>
            </a:r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pOH = - log (</a:t>
            </a:r>
            <a:r>
              <a:rPr lang="en-US" dirty="0" smtClean="0"/>
              <a:t>0.375) </a:t>
            </a:r>
            <a:r>
              <a:rPr lang="en-US" dirty="0"/>
              <a:t>= </a:t>
            </a:r>
            <a:r>
              <a:rPr lang="en-US" dirty="0" smtClean="0"/>
              <a:t>0.426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r>
              <a:rPr lang="en-US" dirty="0"/>
              <a:t>pH = 14 – </a:t>
            </a:r>
            <a:r>
              <a:rPr lang="en-US" dirty="0" smtClean="0"/>
              <a:t>0.426 </a:t>
            </a:r>
            <a:r>
              <a:rPr lang="en-US" dirty="0"/>
              <a:t>= </a:t>
            </a:r>
            <a:r>
              <a:rPr lang="en-US" dirty="0" smtClean="0"/>
              <a:t>13.574</a:t>
            </a:r>
            <a:endParaRPr lang="en-US" dirty="0"/>
          </a:p>
          <a:p>
            <a:pPr marL="400050" lvl="1" indent="0" fontAlgn="auto">
              <a:spcAft>
                <a:spcPts val="0"/>
              </a:spcAft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055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19.4 Neutralization Reactions</a:t>
            </a:r>
            <a:endParaRPr lang="en-US" dirty="0"/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r>
              <a:rPr lang="en-US" smtClean="0"/>
              <a:t>When you mix a strong acid with a strong  base a neutral solution results.</a:t>
            </a:r>
          </a:p>
          <a:p>
            <a:pPr>
              <a:buFont typeface="Arial" charset="0"/>
              <a:buNone/>
            </a:pPr>
            <a:endParaRPr lang="en-US" smtClean="0"/>
          </a:p>
          <a:p>
            <a:pPr algn="ctr">
              <a:buFont typeface="Arial" charset="0"/>
              <a:buNone/>
            </a:pPr>
            <a:r>
              <a:rPr lang="pt-BR" smtClean="0"/>
              <a:t>HCl  </a:t>
            </a:r>
            <a:r>
              <a:rPr lang="pt-BR" baseline="-25000" smtClean="0"/>
              <a:t>(aq) </a:t>
            </a:r>
            <a:r>
              <a:rPr lang="pt-BR" smtClean="0"/>
              <a:t>+  NaOH </a:t>
            </a:r>
            <a:r>
              <a:rPr lang="pt-BR" baseline="-25000" smtClean="0"/>
              <a:t>(aq) </a:t>
            </a:r>
            <a:r>
              <a:rPr lang="pt-BR" smtClean="0">
                <a:sym typeface="Symbol" pitchFamily="18" charset="2"/>
              </a:rPr>
              <a:t></a:t>
            </a:r>
            <a:r>
              <a:rPr lang="pt-BR" smtClean="0"/>
              <a:t>NaCl  </a:t>
            </a:r>
            <a:r>
              <a:rPr lang="pt-BR" baseline="-25000" smtClean="0"/>
              <a:t>(aq) </a:t>
            </a:r>
            <a:r>
              <a:rPr lang="pt-BR" smtClean="0"/>
              <a:t>+  H</a:t>
            </a:r>
            <a:r>
              <a:rPr lang="pt-BR" baseline="-25000" smtClean="0"/>
              <a:t>2</a:t>
            </a:r>
            <a:r>
              <a:rPr lang="pt-BR" smtClean="0"/>
              <a:t>O </a:t>
            </a:r>
            <a:r>
              <a:rPr lang="pt-BR" baseline="-25000" smtClean="0"/>
              <a:t>(l)</a:t>
            </a:r>
          </a:p>
          <a:p>
            <a:pPr algn="ctr">
              <a:buFont typeface="Arial" charset="0"/>
              <a:buNone/>
            </a:pPr>
            <a:r>
              <a:rPr lang="pt-BR" smtClean="0"/>
              <a:t>2 HBr </a:t>
            </a:r>
            <a:r>
              <a:rPr lang="pt-BR" baseline="-25000" smtClean="0"/>
              <a:t>(aq) </a:t>
            </a:r>
            <a:r>
              <a:rPr lang="pt-BR" smtClean="0"/>
              <a:t>+ Ba(OH)</a:t>
            </a:r>
            <a:r>
              <a:rPr lang="pt-BR" baseline="-25000" smtClean="0"/>
              <a:t>2 (aq) </a:t>
            </a:r>
            <a:r>
              <a:rPr lang="pt-BR" smtClean="0">
                <a:sym typeface="Symbol" pitchFamily="18" charset="2"/>
              </a:rPr>
              <a:t> </a:t>
            </a:r>
            <a:r>
              <a:rPr lang="pt-BR" smtClean="0"/>
              <a:t>BaBr</a:t>
            </a:r>
            <a:r>
              <a:rPr lang="pt-BR" baseline="-25000" smtClean="0"/>
              <a:t>2(aq)</a:t>
            </a:r>
            <a:r>
              <a:rPr lang="pt-BR" smtClean="0"/>
              <a:t> +  2 H</a:t>
            </a:r>
            <a:r>
              <a:rPr lang="pt-BR" baseline="-25000" smtClean="0"/>
              <a:t>2</a:t>
            </a:r>
            <a:r>
              <a:rPr lang="pt-BR" smtClean="0"/>
              <a:t>O </a:t>
            </a:r>
            <a:r>
              <a:rPr lang="pt-BR" baseline="-25000" smtClean="0"/>
              <a:t>(l)</a:t>
            </a:r>
          </a:p>
          <a:p>
            <a:pPr algn="ctr">
              <a:buFont typeface="Arial" charset="0"/>
              <a:buNone/>
            </a:pPr>
            <a:endParaRPr lang="pt-BR" baseline="-25000" smtClean="0"/>
          </a:p>
          <a:p>
            <a:r>
              <a:rPr lang="pt-BR" smtClean="0"/>
              <a:t>A </a:t>
            </a:r>
            <a:r>
              <a:rPr lang="pt-BR" u="sng" smtClean="0"/>
              <a:t>neutralization reaction </a:t>
            </a:r>
            <a:r>
              <a:rPr lang="pt-BR" smtClean="0"/>
              <a:t>is where an acid and a base react to form a salt and water</a:t>
            </a:r>
          </a:p>
          <a:p>
            <a:pPr>
              <a:buFont typeface="Arial" charset="0"/>
              <a:buNone/>
            </a:pPr>
            <a:endParaRPr lang="en-US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</a:t>
            </a:r>
            <a:r>
              <a:rPr lang="en-US" dirty="0"/>
              <a:t>process of adding a known amount of a solution of known concentration to determine the concentration of another solution is called </a:t>
            </a:r>
            <a:r>
              <a:rPr lang="en-US" u="sng" dirty="0"/>
              <a:t>titration.</a:t>
            </a: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solution of known concentration is called the </a:t>
            </a:r>
            <a:r>
              <a:rPr lang="en-US" u="sng" dirty="0"/>
              <a:t>standard solution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We use a </a:t>
            </a:r>
            <a:r>
              <a:rPr lang="en-US" dirty="0" err="1" smtClean="0"/>
              <a:t>burett</a:t>
            </a:r>
            <a:r>
              <a:rPr lang="en-US" dirty="0" smtClean="0"/>
              <a:t> </a:t>
            </a:r>
            <a:r>
              <a:rPr lang="en-US" dirty="0"/>
              <a:t>to add the standard solution.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Acids and bases do not always react in a 1:1 ratio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solution is added until the indicator changes colors.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point at which the indicator changes colors is the </a:t>
            </a:r>
            <a:r>
              <a:rPr lang="en-US" u="sng" dirty="0" smtClean="0"/>
              <a:t>end point</a:t>
            </a:r>
            <a:r>
              <a:rPr lang="en-US" dirty="0" smtClean="0"/>
              <a:t> of the titration.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The </a:t>
            </a:r>
            <a:r>
              <a:rPr lang="en-US" u="sng" dirty="0"/>
              <a:t>equivalence point </a:t>
            </a:r>
            <a:r>
              <a:rPr lang="en-US" dirty="0"/>
              <a:t>is when the number of moles of hydrogen ions equals the number of moles of hydroxide ions.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Titration of a strong acid</a:t>
            </a:r>
            <a:br>
              <a:rPr lang="en-US" dirty="0" smtClean="0"/>
            </a:br>
            <a:r>
              <a:rPr lang="en-US" dirty="0" smtClean="0"/>
              <a:t> with a strong base</a:t>
            </a:r>
            <a:endParaRPr lang="en-US" dirty="0"/>
          </a:p>
        </p:txBody>
      </p:sp>
      <p:pic>
        <p:nvPicPr>
          <p:cNvPr id="57346" name="Content Placeholder 3" descr="sasb.gif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6000" y="1676400"/>
            <a:ext cx="5181600" cy="38862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19.5 Salts in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salt consists of an anion from an acid and a cation from a base.  It forms as the result of a neutralization reaction.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</a:t>
            </a:r>
            <a:r>
              <a:rPr lang="en-US" u="sng" dirty="0" smtClean="0"/>
              <a:t>buffer</a:t>
            </a:r>
            <a:r>
              <a:rPr lang="en-US" dirty="0" smtClean="0"/>
              <a:t> is a solution in which the pH remains relatively constant when small amount of acid or base are added.  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 buffer is a solution of a weak acid and one of its salts, or a solution of a weak base and one of its salts.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Buffers are able to resist drastic changes in </a:t>
            </a:r>
            <a:r>
              <a:rPr lang="en-US" dirty="0" err="1" smtClean="0"/>
              <a:t>pH.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19.5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Salt hydrolysis</a:t>
            </a:r>
            <a:r>
              <a:rPr lang="en-US" dirty="0" smtClean="0"/>
              <a:t> the cations or anions of a dissociated salt remove hydrogen ions from or donate hydrogen ions to the water.</a:t>
            </a:r>
          </a:p>
          <a:p>
            <a:r>
              <a:rPr lang="en-US" dirty="0" smtClean="0"/>
              <a:t>In general, salts that produce acidic solutions contain positive ions that release protons to water</a:t>
            </a:r>
          </a:p>
          <a:p>
            <a:r>
              <a:rPr lang="en-US" dirty="0" smtClean="0"/>
              <a:t>Salts that produce basic solutions contain negative ions that attract protons from water.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u="sng" smtClean="0"/>
              <a:t>buffering capacity</a:t>
            </a:r>
            <a:r>
              <a:rPr lang="en-US" smtClean="0"/>
              <a:t> is the amount of acid or base that can be added to a buffer solution before a significant change in pH occurs.</a:t>
            </a:r>
          </a:p>
          <a:p>
            <a:r>
              <a:rPr lang="en-US" smtClean="0"/>
              <a:t>Buffer systems are crucial in maintaining human blood pH within a narrow range.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463" y="228600"/>
            <a:ext cx="7886700" cy="576162"/>
          </a:xfrm>
        </p:spPr>
        <p:txBody>
          <a:bodyPr/>
          <a:lstStyle/>
          <a:p>
            <a:pPr algn="ctr"/>
            <a:r>
              <a:rPr lang="en-US" b="1" dirty="0" smtClean="0"/>
              <a:t>Solubility Curve and Table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45" y="804762"/>
            <a:ext cx="8462736" cy="260399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 solubility graph like the one shown above is a graph where the lines graphed are representative of the solubility of various compounds.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use these graphs to find the solubility of an element at certain temperatures in one hundred grams of water. </a:t>
            </a:r>
            <a:endParaRPr lang="en-US" dirty="0" smtClean="0"/>
          </a:p>
          <a:p>
            <a:r>
              <a:rPr lang="en-US" dirty="0" smtClean="0"/>
              <a:t>can </a:t>
            </a:r>
            <a:r>
              <a:rPr lang="en-US" dirty="0"/>
              <a:t>also use it to </a:t>
            </a:r>
            <a:r>
              <a:rPr lang="en-US" dirty="0" smtClean="0"/>
              <a:t>determine if a solution </a:t>
            </a:r>
            <a:r>
              <a:rPr lang="en-US" dirty="0"/>
              <a:t>is unsaturated, saturated, or super-saturated</a:t>
            </a:r>
            <a:endParaRPr lang="en-US" dirty="0" smtClean="0"/>
          </a:p>
        </p:txBody>
      </p:sp>
      <p:pic>
        <p:nvPicPr>
          <p:cNvPr id="1026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4776" y="2895600"/>
            <a:ext cx="4072544" cy="3821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942" y="3660108"/>
            <a:ext cx="4702833" cy="2588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4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1" name="Content Placeholder 3" descr="fig10-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00200" y="419100"/>
            <a:ext cx="6705600" cy="6184900"/>
          </a:xfr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Acid/Base Quiz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49492"/>
            <a:ext cx="152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Quiz A</a:t>
            </a:r>
          </a:p>
          <a:p>
            <a:pPr marL="514350" indent="-514350"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AutoNum type="arabicPeriod"/>
            </a:pPr>
            <a:r>
              <a:rPr lang="en-US" dirty="0" smtClean="0"/>
              <a:t>C</a:t>
            </a:r>
          </a:p>
          <a:p>
            <a:pPr marL="514350" indent="-514350"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AutoNum type="arabicPeriod"/>
            </a:pPr>
            <a:r>
              <a:rPr lang="en-US" dirty="0" smtClean="0"/>
              <a:t>---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0" y="1219200"/>
            <a:ext cx="6172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AutoNum type="arabicPeriod" startAt="10"/>
            </a:pPr>
            <a:r>
              <a:rPr lang="en-US" dirty="0" smtClean="0"/>
              <a:t>pH = 14 - 4.56 =9.44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[H+] = 10</a:t>
            </a:r>
            <a:r>
              <a:rPr lang="en-US" baseline="30000" dirty="0" smtClean="0"/>
              <a:t>-9.44</a:t>
            </a:r>
            <a:r>
              <a:rPr lang="en-US" dirty="0" smtClean="0"/>
              <a:t>= 3.63 x 10</a:t>
            </a:r>
            <a:r>
              <a:rPr lang="en-US" baseline="30000" dirty="0" smtClean="0"/>
              <a:t>-10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11. pOH = -log (2.34 </a:t>
            </a:r>
            <a:r>
              <a:rPr lang="en-US" dirty="0"/>
              <a:t>x </a:t>
            </a:r>
            <a:r>
              <a:rPr lang="en-US" dirty="0" smtClean="0"/>
              <a:t>10</a:t>
            </a:r>
            <a:r>
              <a:rPr lang="en-US" baseline="30000" dirty="0" smtClean="0"/>
              <a:t>-11</a:t>
            </a:r>
            <a:r>
              <a:rPr lang="en-US" dirty="0" smtClean="0"/>
              <a:t>) = 10.63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pH = 14 - 10.63 =3.37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Acid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44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en-US" dirty="0" smtClean="0"/>
              <a:t>Acid/Base Quiz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49492"/>
            <a:ext cx="152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Quiz B</a:t>
            </a:r>
          </a:p>
          <a:p>
            <a:pPr marL="514350" indent="-514350">
              <a:buAutoNum type="arabicPeriod"/>
            </a:pPr>
            <a:r>
              <a:rPr lang="en-US" dirty="0" smtClean="0"/>
              <a:t>D </a:t>
            </a:r>
          </a:p>
          <a:p>
            <a:pPr marL="514350" indent="-514350"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AutoNum type="arabicPeriod"/>
            </a:pPr>
            <a:r>
              <a:rPr lang="en-US" dirty="0" smtClean="0"/>
              <a:t>B</a:t>
            </a:r>
          </a:p>
          <a:p>
            <a:pPr marL="514350" indent="-514350"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AutoNum type="arabicPeriod"/>
            </a:pPr>
            <a:r>
              <a:rPr lang="en-US" dirty="0" smtClean="0"/>
              <a:t>---</a:t>
            </a:r>
          </a:p>
          <a:p>
            <a:pPr marL="514350" indent="-514350">
              <a:buAutoNum type="arabicPeriod"/>
            </a:pPr>
            <a:r>
              <a:rPr lang="en-US" dirty="0" smtClean="0"/>
              <a:t>A</a:t>
            </a:r>
          </a:p>
          <a:p>
            <a:pPr marL="514350" indent="-514350">
              <a:buAutoNum type="arabicPeriod"/>
            </a:pPr>
            <a:r>
              <a:rPr lang="en-US" dirty="0" smtClean="0"/>
              <a:t>D</a:t>
            </a:r>
          </a:p>
          <a:p>
            <a:pPr marL="514350" indent="-514350">
              <a:buAutoNum type="arabicPeriod"/>
            </a:pPr>
            <a:r>
              <a:rPr lang="en-US" dirty="0" smtClean="0"/>
              <a:t>C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286000" y="1219200"/>
            <a:ext cx="6172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11. pOH = -log </a:t>
            </a:r>
            <a:r>
              <a:rPr lang="en-US" dirty="0" smtClean="0"/>
              <a:t>(4.78 </a:t>
            </a:r>
            <a:r>
              <a:rPr lang="en-US" dirty="0"/>
              <a:t>x </a:t>
            </a:r>
            <a:r>
              <a:rPr lang="en-US" dirty="0" smtClean="0"/>
              <a:t>10</a:t>
            </a:r>
            <a:r>
              <a:rPr lang="en-US" baseline="30000" dirty="0" smtClean="0"/>
              <a:t>-12</a:t>
            </a:r>
            <a:r>
              <a:rPr lang="en-US" dirty="0" smtClean="0"/>
              <a:t>) </a:t>
            </a:r>
            <a:r>
              <a:rPr lang="en-US" dirty="0"/>
              <a:t>= </a:t>
            </a:r>
            <a:r>
              <a:rPr lang="en-US" dirty="0" smtClean="0"/>
              <a:t>11.81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pH = 14 </a:t>
            </a:r>
            <a:r>
              <a:rPr lang="en-US" dirty="0" smtClean="0"/>
              <a:t>– 11.81 = 2.68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smtClean="0"/>
              <a:t>Acid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AutoNum type="arabicPeriod" startAt="10"/>
            </a:pPr>
            <a:r>
              <a:rPr lang="en-US" dirty="0" smtClean="0"/>
              <a:t> pH = 14 – 2.19 =11.81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[H+] = 10</a:t>
            </a:r>
            <a:r>
              <a:rPr lang="en-US" baseline="30000" dirty="0" smtClean="0"/>
              <a:t>-11.81</a:t>
            </a:r>
            <a:r>
              <a:rPr lang="en-US" dirty="0" smtClean="0"/>
              <a:t>= 1.55 x 10</a:t>
            </a:r>
            <a:r>
              <a:rPr lang="en-US" baseline="30000" dirty="0" smtClean="0"/>
              <a:t>-12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Base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42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600" smtClean="0"/>
              <a:t>Titration Calculations – 1</a:t>
            </a:r>
            <a:r>
              <a:rPr lang="en-US" sz="3600" baseline="30000" smtClean="0"/>
              <a:t>st</a:t>
            </a:r>
            <a:r>
              <a:rPr lang="en-US" sz="3600" smtClean="0"/>
              <a:t> type of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write a balanced chemical equation</a:t>
            </a:r>
          </a:p>
          <a:p>
            <a:pPr marL="800100" lvl="2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remember to balance charges before writing chemical formulas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determine the number of moles of known reactant available (use Molarity)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stoichiometry to calculate the number of moles of unknown reactant needed (mole ratio)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molarity to determine the number of mL needed to complete the neutralization.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923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r>
              <a:rPr lang="en-US" dirty="0" smtClean="0"/>
              <a:t>Determine the volume of 2.1 M sodium hydroxide needed to titrate 435 mL of 1.75 M sulfuric acid.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:   2NaOH +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→ Na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+2H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O</a:t>
            </a:r>
          </a:p>
          <a:p>
            <a:pPr>
              <a:buFont typeface="Arial" charset="0"/>
              <a:buNone/>
            </a:pP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 smtClean="0"/>
              <a:t>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:  0.435L x [1.75 </a:t>
            </a:r>
            <a:r>
              <a:rPr lang="en-US" sz="2400" dirty="0" err="1" smtClean="0"/>
              <a:t>mol</a:t>
            </a:r>
            <a:r>
              <a:rPr lang="en-US" sz="2400" dirty="0" smtClean="0"/>
              <a:t>/1L]= 0.76125 </a:t>
            </a:r>
            <a:r>
              <a:rPr lang="en-US" sz="2400" dirty="0" err="1" smtClean="0"/>
              <a:t>mol</a:t>
            </a:r>
            <a:r>
              <a:rPr lang="en-US" sz="2400" dirty="0" smtClean="0"/>
              <a:t>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</a:t>
            </a:r>
          </a:p>
          <a:p>
            <a:pPr>
              <a:buFont typeface="Arial" charset="0"/>
              <a:buNone/>
            </a:pP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400" dirty="0" smtClean="0"/>
              <a:t>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:  0.76125mol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  <a:r>
              <a:rPr lang="en-US" sz="2400" dirty="0" smtClean="0"/>
              <a:t>  x  </a:t>
            </a:r>
            <a:r>
              <a:rPr lang="en-US" sz="2400" u="sng" dirty="0" smtClean="0"/>
              <a:t>2mol </a:t>
            </a:r>
            <a:r>
              <a:rPr lang="en-US" sz="2400" u="sng" dirty="0" err="1" smtClean="0"/>
              <a:t>NaOH</a:t>
            </a:r>
            <a:r>
              <a:rPr lang="en-US" sz="2400" u="sng" dirty="0" smtClean="0"/>
              <a:t>  </a:t>
            </a:r>
            <a:r>
              <a:rPr lang="en-US" sz="2400" dirty="0" smtClean="0"/>
              <a:t>= 1.5225 </a:t>
            </a:r>
            <a:r>
              <a:rPr lang="en-US" sz="2400" dirty="0" err="1" smtClean="0"/>
              <a:t>mol</a:t>
            </a:r>
            <a:r>
              <a:rPr lang="en-US" sz="2400" dirty="0" smtClean="0"/>
              <a:t> </a:t>
            </a:r>
            <a:r>
              <a:rPr lang="en-US" sz="2400" dirty="0" err="1" smtClean="0"/>
              <a:t>NaOH</a:t>
            </a:r>
            <a:r>
              <a:rPr lang="en-US" sz="2400" dirty="0" smtClean="0"/>
              <a:t> </a:t>
            </a:r>
          </a:p>
          <a:p>
            <a:pPr>
              <a:buFont typeface="Arial" charset="0"/>
              <a:buNone/>
            </a:pPr>
            <a:r>
              <a:rPr lang="en-US" sz="2400" dirty="0" smtClean="0"/>
              <a:t> 				        1 </a:t>
            </a:r>
            <a:r>
              <a:rPr lang="en-US" sz="2400" dirty="0" err="1" smtClean="0"/>
              <a:t>mol</a:t>
            </a:r>
            <a:r>
              <a:rPr lang="en-US" sz="2400" dirty="0" smtClean="0"/>
              <a:t> 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SO</a:t>
            </a:r>
            <a:r>
              <a:rPr lang="en-US" sz="2400" baseline="-25000" dirty="0" smtClean="0"/>
              <a:t>4</a:t>
            </a:r>
          </a:p>
          <a:p>
            <a:pPr>
              <a:buFont typeface="Arial" charset="0"/>
              <a:buNone/>
            </a:pPr>
            <a:endParaRPr lang="en-US" sz="2400" dirty="0" smtClean="0"/>
          </a:p>
          <a:p>
            <a:pPr>
              <a:buFont typeface="Arial" charset="0"/>
              <a:buNone/>
            </a:pPr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:  1.5225 </a:t>
            </a:r>
            <a:r>
              <a:rPr lang="en-US" sz="2800" dirty="0" err="1" smtClean="0"/>
              <a:t>mol</a:t>
            </a:r>
            <a:r>
              <a:rPr lang="en-US" sz="2800" dirty="0" smtClean="0"/>
              <a:t> </a:t>
            </a:r>
            <a:r>
              <a:rPr lang="en-US" sz="2800" dirty="0" err="1" smtClean="0"/>
              <a:t>NaOH</a:t>
            </a:r>
            <a:r>
              <a:rPr lang="en-US" sz="2800" dirty="0" smtClean="0"/>
              <a:t> x __</a:t>
            </a:r>
            <a:r>
              <a:rPr lang="en-US" sz="2800" u="sng" dirty="0" smtClean="0"/>
              <a:t>1 L    </a:t>
            </a:r>
            <a:r>
              <a:rPr lang="en-US" sz="2800" dirty="0" smtClean="0"/>
              <a:t>= 0.725 L = 725 ml</a:t>
            </a:r>
          </a:p>
          <a:p>
            <a:pPr>
              <a:buFont typeface="Arial" charset="0"/>
              <a:buNone/>
            </a:pPr>
            <a:r>
              <a:rPr lang="en-US" sz="2800" dirty="0" smtClean="0"/>
              <a:t>					2.1 </a:t>
            </a:r>
            <a:r>
              <a:rPr lang="en-US" sz="2800" dirty="0" err="1" smtClean="0"/>
              <a:t>mol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3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019800"/>
          </a:xfrm>
        </p:spPr>
        <p:txBody>
          <a:bodyPr/>
          <a:lstStyle/>
          <a:p>
            <a:r>
              <a:rPr lang="en-US" sz="2800" smtClean="0"/>
              <a:t>Determine the volume of 3.3 M hydrochloric acid  needed to titrate 355 mL of 2.50 M magnesium hydroxide .</a:t>
            </a:r>
          </a:p>
          <a:p>
            <a:endParaRPr lang="en-US" sz="2800" smtClean="0"/>
          </a:p>
          <a:p>
            <a:pPr>
              <a:buFont typeface="Arial" charset="0"/>
              <a:buNone/>
            </a:pPr>
            <a:r>
              <a:rPr lang="en-US" sz="2400" smtClean="0"/>
              <a:t>1</a:t>
            </a:r>
            <a:r>
              <a:rPr lang="en-US" sz="2400" baseline="30000" smtClean="0"/>
              <a:t>st</a:t>
            </a:r>
            <a:r>
              <a:rPr lang="en-US" sz="2400" smtClean="0"/>
              <a:t> :   2HCl + Mg(OH)</a:t>
            </a:r>
            <a:r>
              <a:rPr lang="en-US" sz="2400" baseline="-25000" smtClean="0"/>
              <a:t>2</a:t>
            </a:r>
            <a:r>
              <a:rPr lang="en-US" sz="2400" smtClean="0"/>
              <a:t>  → MgCl</a:t>
            </a:r>
            <a:r>
              <a:rPr lang="en-US" sz="2400" baseline="-25000" smtClean="0"/>
              <a:t>2</a:t>
            </a:r>
            <a:r>
              <a:rPr lang="en-US" sz="2400" smtClean="0"/>
              <a:t>  +2H</a:t>
            </a:r>
            <a:r>
              <a:rPr lang="en-US" sz="2400" baseline="-25000" smtClean="0"/>
              <a:t>2</a:t>
            </a:r>
            <a:r>
              <a:rPr lang="en-US" sz="2400" smtClean="0"/>
              <a:t>O</a:t>
            </a:r>
          </a:p>
          <a:p>
            <a:pPr>
              <a:buFont typeface="Arial" charset="0"/>
              <a:buNone/>
            </a:pPr>
            <a:r>
              <a:rPr lang="en-US" sz="2400" smtClean="0"/>
              <a:t>2</a:t>
            </a:r>
            <a:r>
              <a:rPr lang="en-US" sz="2400" baseline="30000" smtClean="0"/>
              <a:t>nd</a:t>
            </a:r>
            <a:r>
              <a:rPr lang="en-US" sz="2400" smtClean="0"/>
              <a:t> :  0.355L x [2.50 mol/1L]= 0.8875 mol Mg(OH)</a:t>
            </a:r>
            <a:r>
              <a:rPr lang="en-US" sz="2400" baseline="-25000" smtClean="0"/>
              <a:t>2</a:t>
            </a:r>
            <a:r>
              <a:rPr lang="en-US" sz="2400" smtClean="0"/>
              <a:t> </a:t>
            </a:r>
          </a:p>
          <a:p>
            <a:pPr>
              <a:buFont typeface="Arial" charset="0"/>
              <a:buNone/>
            </a:pPr>
            <a:r>
              <a:rPr lang="en-US" sz="2400" smtClean="0"/>
              <a:t>3</a:t>
            </a:r>
            <a:r>
              <a:rPr lang="en-US" sz="2400" baseline="30000" smtClean="0"/>
              <a:t>rd</a:t>
            </a:r>
            <a:r>
              <a:rPr lang="en-US" sz="2400" smtClean="0"/>
              <a:t>:  0.8875mol Mg(OH)</a:t>
            </a:r>
            <a:r>
              <a:rPr lang="en-US" sz="2400" baseline="-25000" smtClean="0"/>
              <a:t>2</a:t>
            </a:r>
            <a:r>
              <a:rPr lang="en-US" sz="2400" smtClean="0"/>
              <a:t>  x  </a:t>
            </a:r>
            <a:r>
              <a:rPr lang="en-US" sz="2400" u="sng" smtClean="0"/>
              <a:t>2mol HCl  </a:t>
            </a:r>
            <a:r>
              <a:rPr lang="en-US" sz="2400" smtClean="0"/>
              <a:t>= 1.775 mol HCL </a:t>
            </a:r>
          </a:p>
          <a:p>
            <a:pPr>
              <a:buFont typeface="Arial" charset="0"/>
              <a:buNone/>
            </a:pPr>
            <a:r>
              <a:rPr lang="en-US" sz="2400" smtClean="0"/>
              <a:t> 				        1 mol Mg(OH)</a:t>
            </a:r>
            <a:r>
              <a:rPr lang="en-US" sz="2400" baseline="-25000" smtClean="0"/>
              <a:t>2</a:t>
            </a:r>
            <a:endParaRPr lang="en-US" sz="2400" smtClean="0"/>
          </a:p>
          <a:p>
            <a:pPr>
              <a:buFont typeface="Arial" charset="0"/>
              <a:buNone/>
            </a:pPr>
            <a:r>
              <a:rPr lang="en-US" sz="2400" smtClean="0"/>
              <a:t>4</a:t>
            </a:r>
            <a:r>
              <a:rPr lang="en-US" sz="2400" baseline="30000" smtClean="0"/>
              <a:t>th</a:t>
            </a:r>
            <a:r>
              <a:rPr lang="en-US" sz="2400" smtClean="0"/>
              <a:t> :  1.775mol HCl x __</a:t>
            </a:r>
            <a:r>
              <a:rPr lang="en-US" sz="2400" u="sng" smtClean="0"/>
              <a:t>1 L    </a:t>
            </a:r>
            <a:r>
              <a:rPr lang="en-US" sz="2400" smtClean="0"/>
              <a:t>= 0.538 L = 538 ml HCl</a:t>
            </a:r>
          </a:p>
          <a:p>
            <a:pPr>
              <a:buFont typeface="Arial" charset="0"/>
              <a:buNone/>
            </a:pPr>
            <a:r>
              <a:rPr lang="en-US" sz="2400" smtClean="0"/>
              <a:t>				3.3 mol</a:t>
            </a:r>
          </a:p>
          <a:p>
            <a:pPr>
              <a:buFont typeface="Arial" charset="0"/>
              <a:buNone/>
            </a:pPr>
            <a:endParaRPr lang="en-US" sz="2800" smtClean="0"/>
          </a:p>
          <a:p>
            <a:endParaRPr lang="en-US" sz="280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5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3600" dirty="0" smtClean="0"/>
              <a:t>Titration Calculations –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type of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write a balanced chemical equation</a:t>
            </a:r>
          </a:p>
          <a:p>
            <a:pPr marL="800100" lvl="2" indent="0" fontAlgn="auto">
              <a:spcAft>
                <a:spcPts val="0"/>
              </a:spcAft>
              <a:buNone/>
              <a:defRPr/>
            </a:pPr>
            <a:r>
              <a:rPr lang="en-US" dirty="0" smtClean="0"/>
              <a:t>remember to balance charges before writing chemical formulas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determine the number of moles of known reactant available (use Molarity)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stoichiometry to calculate the number of moles of unknown reactant needed (mole ratio)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moles and volume to determine the Molarity of unknown reactant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80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/>
              <a:t>Titration Calculations – 2</a:t>
            </a:r>
            <a:r>
              <a:rPr lang="en-US" sz="3200" baseline="30000" dirty="0" smtClean="0"/>
              <a:t>nd</a:t>
            </a:r>
            <a:r>
              <a:rPr lang="en-US" sz="3200" dirty="0" smtClean="0"/>
              <a:t>  type of problem</a:t>
            </a:r>
            <a:endParaRPr lang="en-US" sz="3200" dirty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US" dirty="0" smtClean="0"/>
              <a:t>Titration reveals that 22.5 ml of 2.0 M nitric acid are required to neutralize 20 ml of calcium hydroxide.  What is the molarity of the calcium hydroxide?</a:t>
            </a:r>
          </a:p>
          <a:p>
            <a:endParaRPr lang="en-US" dirty="0" smtClean="0"/>
          </a:p>
          <a:p>
            <a:pPr>
              <a:buFont typeface="Arial" charset="0"/>
              <a:buNone/>
            </a:pPr>
            <a:r>
              <a:rPr lang="en-US" sz="2600" dirty="0" smtClean="0"/>
              <a:t>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 :   2HNO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+ Ca(OH)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 → Ca(NO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)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 +2H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O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:  0.0225L x [2.0 </a:t>
            </a:r>
            <a:r>
              <a:rPr lang="en-US" sz="2600" dirty="0" err="1" smtClean="0"/>
              <a:t>mol</a:t>
            </a:r>
            <a:r>
              <a:rPr lang="en-US" sz="2600" dirty="0" smtClean="0"/>
              <a:t>/1L]= 0.045 </a:t>
            </a:r>
            <a:r>
              <a:rPr lang="en-US" sz="2600" dirty="0" err="1" smtClean="0"/>
              <a:t>mol</a:t>
            </a:r>
            <a:r>
              <a:rPr lang="en-US" sz="2600" dirty="0" smtClean="0"/>
              <a:t> HNO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3</a:t>
            </a:r>
            <a:r>
              <a:rPr lang="en-US" sz="2600" baseline="30000" dirty="0" smtClean="0"/>
              <a:t>rd</a:t>
            </a:r>
            <a:r>
              <a:rPr lang="en-US" sz="2600" dirty="0" smtClean="0"/>
              <a:t>:  0.045mol HNO</a:t>
            </a:r>
            <a:r>
              <a:rPr lang="en-US" sz="2600" baseline="-25000" dirty="0" smtClean="0"/>
              <a:t>3</a:t>
            </a:r>
            <a:r>
              <a:rPr lang="en-US" sz="2600" dirty="0" smtClean="0"/>
              <a:t>  x  </a:t>
            </a:r>
            <a:r>
              <a:rPr lang="en-US" sz="2600" u="sng" dirty="0" smtClean="0"/>
              <a:t>1mol Ca(OH)</a:t>
            </a:r>
            <a:r>
              <a:rPr lang="en-US" sz="2600" u="sng" baseline="-25000" dirty="0" smtClean="0"/>
              <a:t>2</a:t>
            </a:r>
            <a:r>
              <a:rPr lang="en-US" sz="2600" u="sng" dirty="0" smtClean="0"/>
              <a:t>  </a:t>
            </a:r>
            <a:r>
              <a:rPr lang="en-US" sz="2600" dirty="0" smtClean="0"/>
              <a:t>= 0.0225 </a:t>
            </a:r>
            <a:r>
              <a:rPr lang="en-US" sz="2600" dirty="0" err="1" smtClean="0"/>
              <a:t>mol</a:t>
            </a:r>
            <a:r>
              <a:rPr lang="en-US" sz="2600" dirty="0" smtClean="0"/>
              <a:t> Ca(OH)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 				     2 </a:t>
            </a:r>
            <a:r>
              <a:rPr lang="en-US" sz="2600" dirty="0" err="1" smtClean="0"/>
              <a:t>mol</a:t>
            </a:r>
            <a:r>
              <a:rPr lang="en-US" sz="2600" dirty="0" smtClean="0"/>
              <a:t> HNO</a:t>
            </a:r>
            <a:r>
              <a:rPr lang="en-US" sz="2600" baseline="-25000" dirty="0" smtClean="0"/>
              <a:t>3</a:t>
            </a:r>
            <a:endParaRPr lang="en-US" sz="2600" dirty="0" smtClean="0"/>
          </a:p>
          <a:p>
            <a:pPr>
              <a:buFont typeface="Arial" charset="0"/>
              <a:buNone/>
            </a:pPr>
            <a:r>
              <a:rPr lang="en-US" sz="2600" dirty="0" smtClean="0"/>
              <a:t>4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:  </a:t>
            </a:r>
            <a:r>
              <a:rPr lang="en-US" sz="2600" u="sng" dirty="0" smtClean="0"/>
              <a:t>0.0225mol Ca(OH)</a:t>
            </a:r>
            <a:r>
              <a:rPr lang="en-US" sz="2600" u="sng" baseline="-25000" dirty="0" smtClean="0"/>
              <a:t>2</a:t>
            </a:r>
            <a:r>
              <a:rPr lang="en-US" sz="2600" u="sng" dirty="0" smtClean="0"/>
              <a:t> </a:t>
            </a:r>
            <a:r>
              <a:rPr lang="en-US" sz="2600" dirty="0" smtClean="0"/>
              <a:t>= 1.125 M Ca(OH)</a:t>
            </a:r>
            <a:r>
              <a:rPr lang="en-US" sz="2600" baseline="-25000" dirty="0" smtClean="0"/>
              <a:t>2</a:t>
            </a:r>
            <a:endParaRPr lang="en-US" sz="2600" dirty="0" smtClean="0"/>
          </a:p>
          <a:p>
            <a:pPr>
              <a:buFont typeface="Arial" charset="0"/>
              <a:buNone/>
            </a:pPr>
            <a:r>
              <a:rPr lang="en-US" sz="2600" dirty="0" smtClean="0"/>
              <a:t>	 	0.020 L 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24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/>
          <a:lstStyle/>
          <a:p>
            <a:r>
              <a:rPr lang="en-US" dirty="0" smtClean="0"/>
              <a:t>Titration reveals that 11.2 ml of 3.5 M barium hydroxide are required to neutralize 50 ml of </a:t>
            </a:r>
            <a:r>
              <a:rPr lang="en-US" dirty="0" err="1" smtClean="0"/>
              <a:t>perchloric</a:t>
            </a:r>
            <a:r>
              <a:rPr lang="en-US" dirty="0" smtClean="0"/>
              <a:t> acid.  What is the molarity of the </a:t>
            </a:r>
            <a:r>
              <a:rPr lang="en-US" dirty="0" err="1" smtClean="0"/>
              <a:t>perchloric</a:t>
            </a:r>
            <a:r>
              <a:rPr lang="en-US" dirty="0" smtClean="0"/>
              <a:t> acid?</a:t>
            </a:r>
          </a:p>
          <a:p>
            <a:endParaRPr lang="en-US" dirty="0" smtClean="0"/>
          </a:p>
          <a:p>
            <a:pPr>
              <a:buFont typeface="Arial" charset="0"/>
              <a:buNone/>
            </a:pPr>
            <a:r>
              <a:rPr lang="en-US" sz="2600" dirty="0" smtClean="0"/>
              <a:t>1</a:t>
            </a:r>
            <a:r>
              <a:rPr lang="en-US" sz="2600" baseline="30000" dirty="0" smtClean="0"/>
              <a:t>st</a:t>
            </a:r>
            <a:r>
              <a:rPr lang="en-US" sz="2600" dirty="0" smtClean="0"/>
              <a:t> :   2</a:t>
            </a:r>
            <a:r>
              <a:rPr lang="en-US" sz="2800" dirty="0" smtClean="0"/>
              <a:t>HClO</a:t>
            </a:r>
            <a:r>
              <a:rPr lang="en-US" sz="2800" baseline="-25000" dirty="0" smtClean="0"/>
              <a:t>4</a:t>
            </a:r>
            <a:r>
              <a:rPr lang="en-US" sz="2600" dirty="0" smtClean="0"/>
              <a:t> + Ba(OH)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 → Ba(</a:t>
            </a:r>
            <a:r>
              <a:rPr lang="en-US" sz="2400" dirty="0" smtClean="0"/>
              <a:t>ClO</a:t>
            </a:r>
            <a:r>
              <a:rPr lang="en-US" sz="2400" baseline="-25000" dirty="0" smtClean="0"/>
              <a:t>4</a:t>
            </a:r>
            <a:r>
              <a:rPr lang="en-US" sz="2600" dirty="0" smtClean="0"/>
              <a:t>)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 +2H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O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:  0.0112L x [3.5 </a:t>
            </a:r>
            <a:r>
              <a:rPr lang="en-US" sz="2600" dirty="0" err="1" smtClean="0"/>
              <a:t>mol</a:t>
            </a:r>
            <a:r>
              <a:rPr lang="en-US" sz="2600" dirty="0" smtClean="0"/>
              <a:t>/1L]= 0.0392 </a:t>
            </a:r>
            <a:r>
              <a:rPr lang="en-US" sz="2600" dirty="0" err="1" smtClean="0"/>
              <a:t>mol</a:t>
            </a:r>
            <a:r>
              <a:rPr lang="en-US" sz="2600" dirty="0" smtClean="0"/>
              <a:t> Ba(OH)</a:t>
            </a:r>
            <a:r>
              <a:rPr lang="en-US" sz="2600" baseline="-25000" dirty="0" smtClean="0"/>
              <a:t>2</a:t>
            </a:r>
            <a:endParaRPr lang="en-US" sz="2600" dirty="0" smtClean="0"/>
          </a:p>
          <a:p>
            <a:pPr>
              <a:buFont typeface="Arial" charset="0"/>
              <a:buNone/>
            </a:pPr>
            <a:r>
              <a:rPr lang="en-US" sz="2600" dirty="0" smtClean="0"/>
              <a:t>3</a:t>
            </a:r>
            <a:r>
              <a:rPr lang="en-US" sz="2600" baseline="30000" dirty="0" smtClean="0"/>
              <a:t>rd</a:t>
            </a:r>
            <a:r>
              <a:rPr lang="en-US" sz="2600" dirty="0" smtClean="0"/>
              <a:t>:  0.0392mol Ba(OH)</a:t>
            </a:r>
            <a:r>
              <a:rPr lang="en-US" sz="2600" baseline="-25000" dirty="0" smtClean="0"/>
              <a:t>2</a:t>
            </a:r>
            <a:r>
              <a:rPr lang="en-US" sz="2600" dirty="0" smtClean="0"/>
              <a:t>  x  </a:t>
            </a:r>
            <a:r>
              <a:rPr lang="en-US" sz="2600" u="sng" dirty="0" smtClean="0"/>
              <a:t>2 </a:t>
            </a:r>
            <a:r>
              <a:rPr lang="en-US" sz="2600" u="sng" dirty="0" err="1" smtClean="0"/>
              <a:t>mol</a:t>
            </a:r>
            <a:r>
              <a:rPr lang="en-US" sz="2600" u="sng" dirty="0" smtClean="0"/>
              <a:t> </a:t>
            </a:r>
            <a:r>
              <a:rPr lang="en-US" sz="2400" u="sng" dirty="0" smtClean="0"/>
              <a:t>HClO</a:t>
            </a:r>
            <a:r>
              <a:rPr lang="en-US" sz="2400" u="sng" baseline="-25000" dirty="0" smtClean="0"/>
              <a:t>4</a:t>
            </a:r>
            <a:r>
              <a:rPr lang="en-US" sz="2600" u="sng" dirty="0" smtClean="0"/>
              <a:t>  </a:t>
            </a:r>
            <a:r>
              <a:rPr lang="en-US" sz="2600" dirty="0" smtClean="0"/>
              <a:t>= 0.0784 </a:t>
            </a:r>
            <a:r>
              <a:rPr lang="en-US" sz="2600" dirty="0" err="1" smtClean="0"/>
              <a:t>mol</a:t>
            </a:r>
            <a:r>
              <a:rPr lang="en-US" sz="2600" dirty="0" smtClean="0"/>
              <a:t> </a:t>
            </a:r>
            <a:r>
              <a:rPr lang="en-US" sz="2400" dirty="0" smtClean="0"/>
              <a:t>HClO</a:t>
            </a:r>
            <a:r>
              <a:rPr lang="en-US" sz="2400" baseline="-25000" dirty="0" smtClean="0"/>
              <a:t>4</a:t>
            </a:r>
            <a:r>
              <a:rPr lang="en-US" sz="2600" dirty="0" smtClean="0"/>
              <a:t> </a:t>
            </a:r>
          </a:p>
          <a:p>
            <a:pPr>
              <a:buFont typeface="Arial" charset="0"/>
              <a:buNone/>
            </a:pPr>
            <a:r>
              <a:rPr lang="en-US" sz="2600" dirty="0" smtClean="0"/>
              <a:t> 				          1 </a:t>
            </a:r>
            <a:r>
              <a:rPr lang="en-US" sz="2600" dirty="0" err="1" smtClean="0"/>
              <a:t>mol</a:t>
            </a:r>
            <a:r>
              <a:rPr lang="en-US" sz="2600" dirty="0" smtClean="0"/>
              <a:t> Ba(OH)</a:t>
            </a:r>
            <a:r>
              <a:rPr lang="en-US" sz="2600" baseline="-25000" dirty="0" smtClean="0"/>
              <a:t>2</a:t>
            </a:r>
            <a:endParaRPr lang="en-US" sz="2600" dirty="0" smtClean="0"/>
          </a:p>
          <a:p>
            <a:pPr>
              <a:buFont typeface="Arial" charset="0"/>
              <a:buNone/>
            </a:pPr>
            <a:r>
              <a:rPr lang="en-US" sz="2600" dirty="0" smtClean="0"/>
              <a:t>4</a:t>
            </a:r>
            <a:r>
              <a:rPr lang="en-US" sz="2600" baseline="30000" dirty="0" smtClean="0"/>
              <a:t>th</a:t>
            </a:r>
            <a:r>
              <a:rPr lang="en-US" sz="2600" dirty="0" smtClean="0"/>
              <a:t> :  </a:t>
            </a:r>
            <a:r>
              <a:rPr lang="en-US" sz="2600" u="sng" dirty="0" smtClean="0"/>
              <a:t>0.0784 </a:t>
            </a:r>
            <a:r>
              <a:rPr lang="en-US" sz="2600" u="sng" dirty="0" err="1" smtClean="0"/>
              <a:t>mol</a:t>
            </a:r>
            <a:r>
              <a:rPr lang="en-US" sz="2600" u="sng" dirty="0" smtClean="0"/>
              <a:t> </a:t>
            </a:r>
            <a:r>
              <a:rPr lang="en-US" sz="2800" u="sng" dirty="0" smtClean="0"/>
              <a:t>HClO</a:t>
            </a:r>
            <a:r>
              <a:rPr lang="en-US" sz="2800" u="sng" baseline="-25000" dirty="0" smtClean="0"/>
              <a:t>4</a:t>
            </a:r>
            <a:r>
              <a:rPr lang="en-US" sz="2600" u="sng" dirty="0" smtClean="0"/>
              <a:t> </a:t>
            </a:r>
            <a:r>
              <a:rPr lang="en-US" sz="2600" dirty="0" smtClean="0"/>
              <a:t>= 1.56 M </a:t>
            </a:r>
            <a:r>
              <a:rPr lang="en-US" sz="2800" dirty="0" smtClean="0"/>
              <a:t>HClO</a:t>
            </a:r>
            <a:r>
              <a:rPr lang="en-US" sz="2800" baseline="-25000" dirty="0" smtClean="0"/>
              <a:t>4</a:t>
            </a:r>
            <a:endParaRPr lang="en-US" sz="2600" dirty="0" smtClean="0"/>
          </a:p>
          <a:p>
            <a:pPr>
              <a:buFont typeface="Arial" charset="0"/>
              <a:buNone/>
            </a:pPr>
            <a:r>
              <a:rPr lang="en-US" sz="2600" dirty="0" smtClean="0"/>
              <a:t>	 	0.050 L </a:t>
            </a:r>
          </a:p>
          <a:p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2331E-0FBA-4B00-8531-F802C65B3596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2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31896" y="332791"/>
            <a:ext cx="5578397" cy="685800"/>
          </a:xfrm>
        </p:spPr>
        <p:txBody>
          <a:bodyPr>
            <a:normAutofit/>
          </a:bodyPr>
          <a:lstStyle/>
          <a:p>
            <a:r>
              <a:rPr lang="en-US" sz="3375" b="1" dirty="0">
                <a:latin typeface="Arial" charset="0"/>
                <a:cs typeface="Times New Roman" pitchFamily="18" charset="0"/>
              </a:rPr>
              <a:t>Reading Solubility Charts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5168" y="1651594"/>
            <a:ext cx="5595125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number in the problem is EQUAL to the value on the chart/graph the solution is considered SATURATED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number in the problem is LESS than the value on the chart/graph the solution is considered  UNSATURATED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number in the problem is MORE than the value on the chart/graph the solution is considered SUPER SATURATED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charts/graphs are based on 100 g water.  If water is doubled or tripled than the amount of salt is doubled or tripled</a:t>
            </a:r>
          </a:p>
        </p:txBody>
      </p:sp>
      <p:sp>
        <p:nvSpPr>
          <p:cNvPr id="26889" name="Rectangle 265"/>
          <p:cNvSpPr>
            <a:spLocks noChangeArrowheads="1"/>
          </p:cNvSpPr>
          <p:nvPr/>
        </p:nvSpPr>
        <p:spPr bwMode="auto">
          <a:xfrm>
            <a:off x="1143001" y="46087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5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3387" y="2802993"/>
            <a:ext cx="3007519" cy="282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0613" y="754887"/>
            <a:ext cx="3623387" cy="199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821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33647" y="881710"/>
            <a:ext cx="5578397" cy="685800"/>
          </a:xfrm>
        </p:spPr>
        <p:txBody>
          <a:bodyPr>
            <a:normAutofit/>
          </a:bodyPr>
          <a:lstStyle/>
          <a:p>
            <a:r>
              <a:rPr lang="en-US" sz="3375" b="1" dirty="0">
                <a:latin typeface="Arial" charset="0"/>
                <a:cs typeface="Times New Roman" pitchFamily="18" charset="0"/>
              </a:rPr>
              <a:t>Reading Solubility Charts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115169" y="1555968"/>
            <a:ext cx="4764944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Classify each as saturated, </a:t>
            </a:r>
            <a:r>
              <a:rPr lang="en-US" sz="22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unsaturated 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super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 g </a:t>
            </a:r>
            <a:r>
              <a:rPr lang="en-US" sz="2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60°C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line = super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g KClO</a:t>
            </a:r>
            <a:r>
              <a:rPr lang="en-US" sz="22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30°C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line =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 g </a:t>
            </a:r>
            <a:r>
              <a:rPr lang="en-US" sz="22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KCl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90°C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Below line = unsaturated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g NaNO</a:t>
            </a:r>
            <a:r>
              <a:rPr lang="en-US" sz="22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10°C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line = saturated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 g CaCl</a:t>
            </a:r>
            <a:r>
              <a:rPr lang="en-US" sz="225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20°C</a:t>
            </a:r>
          </a:p>
          <a:p>
            <a:pPr marL="685800" lvl="1" indent="-342900">
              <a:buFont typeface="Arial" panose="020B0604020202020204" pitchFamily="34" charset="0"/>
              <a:buChar char="•"/>
            </a:pPr>
            <a:r>
              <a:rPr lang="en-US" sz="22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Above line = super saturated</a:t>
            </a:r>
          </a:p>
          <a:p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889" name="Rectangle 265"/>
          <p:cNvSpPr>
            <a:spLocks noChangeArrowheads="1"/>
          </p:cNvSpPr>
          <p:nvPr/>
        </p:nvSpPr>
        <p:spPr bwMode="auto">
          <a:xfrm>
            <a:off x="1143001" y="46087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5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47800"/>
            <a:ext cx="5133109" cy="5102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07941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565603" y="187174"/>
            <a:ext cx="5578397" cy="685800"/>
          </a:xfrm>
        </p:spPr>
        <p:txBody>
          <a:bodyPr>
            <a:normAutofit/>
          </a:bodyPr>
          <a:lstStyle/>
          <a:p>
            <a:r>
              <a:rPr lang="en-US" sz="3375" b="1" dirty="0">
                <a:latin typeface="Arial" charset="0"/>
                <a:cs typeface="Times New Roman" pitchFamily="18" charset="0"/>
              </a:rPr>
              <a:t>Reading Solubility Charts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76200" y="835012"/>
            <a:ext cx="4980591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385763" indent="-385763"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many grams of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NaCl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would be needed to make a saturated solution with 200 g of water at </a:t>
            </a:r>
            <a:r>
              <a:rPr lang="en-US" sz="2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40°C</a:t>
            </a:r>
          </a:p>
          <a:p>
            <a:pPr marL="385763" indent="-385763">
              <a:buFont typeface="Arial" panose="020B0604020202020204" pitchFamily="34" charset="0"/>
              <a:buChar char="•"/>
            </a:pP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mass of water would be necessary to make a saturated solution containing 15 g KClO</a:t>
            </a:r>
            <a:r>
              <a:rPr lang="en-US" sz="21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70°C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85763" indent="-385763">
              <a:buFont typeface="Arial" panose="020B0604020202020204" pitchFamily="34" charset="0"/>
              <a:buChar char="•"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maximum temperature where a 45g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KCl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solution in 100 g water would be considered supersaturated? </a:t>
            </a:r>
          </a:p>
          <a:p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889" name="Rectangle 265"/>
          <p:cNvSpPr>
            <a:spLocks noChangeArrowheads="1"/>
          </p:cNvSpPr>
          <p:nvPr/>
        </p:nvSpPr>
        <p:spPr bwMode="auto">
          <a:xfrm>
            <a:off x="1143001" y="4608791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pic>
        <p:nvPicPr>
          <p:cNvPr id="5" name="Picture 2" descr="solubility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113" y="2010615"/>
            <a:ext cx="4131931" cy="387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64859" y="1989833"/>
            <a:ext cx="3754544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36 g </a:t>
            </a:r>
            <a:r>
              <a:rPr lang="en-US" dirty="0" err="1"/>
              <a:t>NaCl</a:t>
            </a:r>
            <a:r>
              <a:rPr lang="en-US" dirty="0"/>
              <a:t> per 100 g water.  </a:t>
            </a:r>
            <a:endParaRPr lang="en-US" dirty="0" smtClean="0"/>
          </a:p>
          <a:p>
            <a:r>
              <a:rPr lang="en-US" dirty="0" smtClean="0"/>
              <a:t>So 72 </a:t>
            </a:r>
            <a:r>
              <a:rPr lang="en-US" dirty="0"/>
              <a:t>g </a:t>
            </a:r>
            <a:r>
              <a:rPr lang="en-US" dirty="0" err="1" smtClean="0"/>
              <a:t>NaCl</a:t>
            </a:r>
            <a:r>
              <a:rPr lang="en-US" dirty="0" smtClean="0"/>
              <a:t> for 200 g water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74219" y="3884974"/>
            <a:ext cx="4196535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30 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KClO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/>
              <a:t>  per 100 g water. 15 g </a:t>
            </a:r>
            <a:r>
              <a:rPr lang="en-US" dirty="0" smtClean="0"/>
              <a:t>ONLY needs 50 g water.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64859" y="5823952"/>
            <a:ext cx="4838849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Approx. </a:t>
            </a:r>
            <a:r>
              <a:rPr lang="en-US" dirty="0" smtClean="0"/>
              <a:t>60 </a:t>
            </a:r>
            <a:r>
              <a:rPr lang="en-US" dirty="0"/>
              <a:t>°C is saturated point.  </a:t>
            </a:r>
            <a:r>
              <a:rPr lang="en-US" dirty="0" smtClean="0"/>
              <a:t>So 59 </a:t>
            </a:r>
            <a:r>
              <a:rPr lang="en-US" dirty="0"/>
              <a:t>°</a:t>
            </a:r>
            <a:r>
              <a:rPr lang="en-US" dirty="0" smtClean="0"/>
              <a:t>C it would be super saturated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074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5873</TotalTime>
  <Words>3375</Words>
  <Application>Microsoft Office PowerPoint</Application>
  <PresentationFormat>On-screen Show (4:3)</PresentationFormat>
  <Paragraphs>644</Paragraphs>
  <Slides>68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5" baseType="lpstr">
      <vt:lpstr>Arial</vt:lpstr>
      <vt:lpstr>Calibri</vt:lpstr>
      <vt:lpstr>Cambria Math</vt:lpstr>
      <vt:lpstr>Courier New</vt:lpstr>
      <vt:lpstr>Symbol</vt:lpstr>
      <vt:lpstr>Times New Roman</vt:lpstr>
      <vt:lpstr>Office Theme</vt:lpstr>
      <vt:lpstr>Unit 9 Solutions</vt:lpstr>
      <vt:lpstr>Solubility Terminology</vt:lpstr>
      <vt:lpstr>Types of solutions </vt:lpstr>
      <vt:lpstr>Factors that affect rate of dissolving</vt:lpstr>
      <vt:lpstr>Factors that affect rate of dissolving</vt:lpstr>
      <vt:lpstr>Solubility Curve and Table </vt:lpstr>
      <vt:lpstr>Reading Solubility Charts</vt:lpstr>
      <vt:lpstr>Reading Solubility Charts</vt:lpstr>
      <vt:lpstr>Reading Solubility Charts</vt:lpstr>
      <vt:lpstr>Molarity</vt:lpstr>
      <vt:lpstr>Molarity</vt:lpstr>
      <vt:lpstr>Molarity Example 1</vt:lpstr>
      <vt:lpstr>Molarity Example 2</vt:lpstr>
      <vt:lpstr>Molarity Example 3</vt:lpstr>
      <vt:lpstr>Molarity Example 4 </vt:lpstr>
      <vt:lpstr>Unit 10 Acids, Bases, and Salts</vt:lpstr>
      <vt:lpstr>19.1 Acid- Base Theories</vt:lpstr>
      <vt:lpstr>Examples</vt:lpstr>
      <vt:lpstr>Types of acids</vt:lpstr>
      <vt:lpstr>Arrhenius Acids and Bases</vt:lpstr>
      <vt:lpstr>Brønsted-Lowry Acids and Bases</vt:lpstr>
      <vt:lpstr>Lewis Acids and Bases</vt:lpstr>
      <vt:lpstr>Acid-Base Definitions</vt:lpstr>
      <vt:lpstr>4-20-17 Opener</vt:lpstr>
      <vt:lpstr>Conjugate Acids and Bases</vt:lpstr>
      <vt:lpstr>Conjugate Acid and Bases</vt:lpstr>
      <vt:lpstr>Conjugate acids and base</vt:lpstr>
      <vt:lpstr>Conjugate acids and base</vt:lpstr>
      <vt:lpstr>Conjugate Acid-Base Pairs Practice</vt:lpstr>
      <vt:lpstr>19.1 Review</vt:lpstr>
      <vt:lpstr>19.1 Review</vt:lpstr>
      <vt:lpstr>The pH Concept</vt:lpstr>
      <vt:lpstr>Calculating pH practice</vt:lpstr>
      <vt:lpstr>Calculating pOH</vt:lpstr>
      <vt:lpstr>PowerPoint Presentation</vt:lpstr>
      <vt:lpstr>Calculating concentration from pH/pOH </vt:lpstr>
      <vt:lpstr>pH to pOH</vt:lpstr>
      <vt:lpstr>19.2 Hydrogen Ions and Acidity</vt:lpstr>
      <vt:lpstr>PowerPoint Presentation</vt:lpstr>
      <vt:lpstr>PowerPoint Presentation</vt:lpstr>
      <vt:lpstr>Acidic Solutions</vt:lpstr>
      <vt:lpstr>Basic Solution</vt:lpstr>
      <vt:lpstr>PowerPoint Presentation</vt:lpstr>
      <vt:lpstr>PowerPoint Presentation</vt:lpstr>
      <vt:lpstr>Concentration to pH and back</vt:lpstr>
      <vt:lpstr>Strength of Acids &amp; Bases</vt:lpstr>
      <vt:lpstr>19.3 Strengths of Acids and Bases</vt:lpstr>
      <vt:lpstr>Six strong acids!!</vt:lpstr>
      <vt:lpstr>Base Dissociation Constant</vt:lpstr>
      <vt:lpstr>Eight strong bases</vt:lpstr>
      <vt:lpstr>Strong Acids or Bases</vt:lpstr>
      <vt:lpstr>pH and pOH of Strong Acids and Bases</vt:lpstr>
      <vt:lpstr>19.4 Neutralization Reactions</vt:lpstr>
      <vt:lpstr>Titration</vt:lpstr>
      <vt:lpstr>PowerPoint Presentation</vt:lpstr>
      <vt:lpstr>Titration of a strong acid  with a strong base</vt:lpstr>
      <vt:lpstr>19.5 Salts in Solution</vt:lpstr>
      <vt:lpstr>19.5</vt:lpstr>
      <vt:lpstr>PowerPoint Presentation</vt:lpstr>
      <vt:lpstr>PowerPoint Presentation</vt:lpstr>
      <vt:lpstr>Acid/Base Quiz 1</vt:lpstr>
      <vt:lpstr>Acid/Base Quiz 1</vt:lpstr>
      <vt:lpstr>Titration Calculations – 1st type of problem</vt:lpstr>
      <vt:lpstr>PowerPoint Presentation</vt:lpstr>
      <vt:lpstr>PowerPoint Presentation</vt:lpstr>
      <vt:lpstr>Titration Calculations – 2nd type of problem</vt:lpstr>
      <vt:lpstr>Titration Calculations – 2nd  type of problem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Acids, Bases, and Salts</dc:title>
  <dc:creator>Charlena</dc:creator>
  <cp:lastModifiedBy>Raines, Charlena</cp:lastModifiedBy>
  <cp:revision>184</cp:revision>
  <cp:lastPrinted>2013-05-07T16:28:42Z</cp:lastPrinted>
  <dcterms:created xsi:type="dcterms:W3CDTF">2010-04-24T18:49:10Z</dcterms:created>
  <dcterms:modified xsi:type="dcterms:W3CDTF">2017-05-02T16:23:29Z</dcterms:modified>
</cp:coreProperties>
</file>